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83" r:id="rId3"/>
    <p:sldId id="284" r:id="rId4"/>
    <p:sldId id="305" r:id="rId5"/>
    <p:sldId id="306" r:id="rId6"/>
    <p:sldId id="326" r:id="rId7"/>
    <p:sldId id="327" r:id="rId9"/>
    <p:sldId id="328" r:id="rId10"/>
    <p:sldId id="329"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23" r:id="rId37"/>
    <p:sldId id="278" r:id="rId38"/>
    <p:sldId id="322"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42D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66" d="100"/>
          <a:sy n="66" d="100"/>
        </p:scale>
        <p:origin x="876" y="156"/>
      </p:cViewPr>
      <p:guideLst>
        <p:guide orient="horz" pos="2232"/>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1" fmla="*/ 0 w 8458200"/>
              <a:gd name="connsiteY0-2" fmla="*/ 0 h 1441240"/>
              <a:gd name="connsiteX1-3" fmla="*/ 6819900 w 8458200"/>
              <a:gd name="connsiteY1-4" fmla="*/ 0 h 1441240"/>
              <a:gd name="connsiteX2-5" fmla="*/ 8458200 w 8458200"/>
              <a:gd name="connsiteY2-6" fmla="*/ 1441240 h 1441240"/>
              <a:gd name="connsiteX3-7" fmla="*/ 0 w 8458200"/>
              <a:gd name="connsiteY3-8" fmla="*/ 1422190 h 1441240"/>
              <a:gd name="connsiteX4-9" fmla="*/ 0 w 8458200"/>
              <a:gd name="connsiteY4-10" fmla="*/ 0 h 1441240"/>
              <a:gd name="connsiteX0-11" fmla="*/ 0 w 8458200"/>
              <a:gd name="connsiteY0-12" fmla="*/ 0 h 1441240"/>
              <a:gd name="connsiteX1-13" fmla="*/ 6819900 w 8458200"/>
              <a:gd name="connsiteY1-14" fmla="*/ 342900 h 1441240"/>
              <a:gd name="connsiteX2-15" fmla="*/ 8458200 w 8458200"/>
              <a:gd name="connsiteY2-16" fmla="*/ 1441240 h 1441240"/>
              <a:gd name="connsiteX3-17" fmla="*/ 0 w 8458200"/>
              <a:gd name="connsiteY3-18" fmla="*/ 1422190 h 1441240"/>
              <a:gd name="connsiteX4-19" fmla="*/ 0 w 8458200"/>
              <a:gd name="connsiteY4-20" fmla="*/ 0 h 14412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58200" h="1441240">
                <a:moveTo>
                  <a:pt x="0" y="0"/>
                </a:moveTo>
                <a:lnTo>
                  <a:pt x="6819900" y="342900"/>
                </a:lnTo>
                <a:lnTo>
                  <a:pt x="8458200" y="14412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1" fmla="*/ 0 w 5886603"/>
              <a:gd name="connsiteY0-2" fmla="*/ 19050 h 1441240"/>
              <a:gd name="connsiteX1-3" fmla="*/ 5886603 w 5886603"/>
              <a:gd name="connsiteY1-4" fmla="*/ 0 h 1441240"/>
              <a:gd name="connsiteX2-5" fmla="*/ 5315103 w 5886603"/>
              <a:gd name="connsiteY2-6" fmla="*/ 1441240 h 1441240"/>
              <a:gd name="connsiteX3-7" fmla="*/ 0 w 5886603"/>
              <a:gd name="connsiteY3-8" fmla="*/ 1441240 h 1441240"/>
              <a:gd name="connsiteX4-9" fmla="*/ 0 w 5886603"/>
              <a:gd name="connsiteY4-10" fmla="*/ 19050 h 1441240"/>
              <a:gd name="connsiteX0-11" fmla="*/ 0 w 5886603"/>
              <a:gd name="connsiteY0-12" fmla="*/ 19050 h 1441240"/>
              <a:gd name="connsiteX1-13" fmla="*/ 5886603 w 5886603"/>
              <a:gd name="connsiteY1-14" fmla="*/ 0 h 1441240"/>
              <a:gd name="connsiteX2-15" fmla="*/ 5124603 w 5886603"/>
              <a:gd name="connsiteY2-16" fmla="*/ 1307890 h 1441240"/>
              <a:gd name="connsiteX3-17" fmla="*/ 0 w 5886603"/>
              <a:gd name="connsiteY3-18" fmla="*/ 1441240 h 1441240"/>
              <a:gd name="connsiteX4-19" fmla="*/ 0 w 5886603"/>
              <a:gd name="connsiteY4-20" fmla="*/ 19050 h 1441240"/>
              <a:gd name="connsiteX0-21" fmla="*/ 0 w 5867553"/>
              <a:gd name="connsiteY0-22" fmla="*/ 38100 h 1460290"/>
              <a:gd name="connsiteX1-23" fmla="*/ 5867553 w 5867553"/>
              <a:gd name="connsiteY1-24" fmla="*/ 0 h 1460290"/>
              <a:gd name="connsiteX2-25" fmla="*/ 5124603 w 5867553"/>
              <a:gd name="connsiteY2-26" fmla="*/ 1326940 h 1460290"/>
              <a:gd name="connsiteX3-27" fmla="*/ 0 w 5867553"/>
              <a:gd name="connsiteY3-28" fmla="*/ 1460290 h 1460290"/>
              <a:gd name="connsiteX4-29" fmla="*/ 0 w 5867553"/>
              <a:gd name="connsiteY4-30" fmla="*/ 38100 h 1460290"/>
              <a:gd name="connsiteX0-31" fmla="*/ 0 w 5886603"/>
              <a:gd name="connsiteY0-32" fmla="*/ 0 h 1422190"/>
              <a:gd name="connsiteX1-33" fmla="*/ 5886603 w 5886603"/>
              <a:gd name="connsiteY1-34" fmla="*/ 19050 h 1422190"/>
              <a:gd name="connsiteX2-35" fmla="*/ 5124603 w 5886603"/>
              <a:gd name="connsiteY2-36" fmla="*/ 1288840 h 1422190"/>
              <a:gd name="connsiteX3-37" fmla="*/ 0 w 5886603"/>
              <a:gd name="connsiteY3-38" fmla="*/ 1422190 h 1422190"/>
              <a:gd name="connsiteX4-39" fmla="*/ 0 w 5886603"/>
              <a:gd name="connsiteY4-40" fmla="*/ 0 h 14221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6603" h="1422190">
                <a:moveTo>
                  <a:pt x="0" y="0"/>
                </a:moveTo>
                <a:lnTo>
                  <a:pt x="5886603" y="19050"/>
                </a:lnTo>
                <a:lnTo>
                  <a:pt x="5124603" y="12888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568248" y="477910"/>
            <a:ext cx="3213677" cy="568180"/>
          </a:xfrm>
          <a:prstGeom prst="rect">
            <a:avLst/>
          </a:prstGeom>
        </p:spPr>
        <p:txBody>
          <a:bodyPr/>
          <a:lstStyle>
            <a:lvl1pPr marL="0" indent="0">
              <a:buNone/>
              <a:defRPr b="1">
                <a:solidFill>
                  <a:schemeClr val="bg1"/>
                </a:solidFill>
              </a:defRPr>
            </a:lvl1pPr>
          </a:lstStyle>
          <a:p>
            <a:pPr lvl="0"/>
            <a:r>
              <a:rPr lang="zh-CN" altLang="en-US" dirty="0" smtClean="0"/>
              <a:t>单击此处添加文本</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等腰三角形 6"/>
          <p:cNvSpPr/>
          <p:nvPr userDrawn="1"/>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10" name="直接连接符 9"/>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1" fmla="*/ 0 w 5295900"/>
              <a:gd name="connsiteY0-2" fmla="*/ 0 h 1885950"/>
              <a:gd name="connsiteX1-3" fmla="*/ 5295900 w 5295900"/>
              <a:gd name="connsiteY1-4" fmla="*/ 304800 h 1885950"/>
              <a:gd name="connsiteX2-5" fmla="*/ 4819650 w 5295900"/>
              <a:gd name="connsiteY2-6" fmla="*/ 1885950 h 1885950"/>
              <a:gd name="connsiteX3-7" fmla="*/ 0 w 5295900"/>
              <a:gd name="connsiteY3-8" fmla="*/ 1885950 h 1885950"/>
              <a:gd name="connsiteX4-9" fmla="*/ 0 w 5295900"/>
              <a:gd name="connsiteY4-10" fmla="*/ 0 h 1885950"/>
              <a:gd name="connsiteX0-11" fmla="*/ 0 w 5295900"/>
              <a:gd name="connsiteY0-12" fmla="*/ 0 h 1885950"/>
              <a:gd name="connsiteX1-13" fmla="*/ 5295900 w 5295900"/>
              <a:gd name="connsiteY1-14" fmla="*/ 304800 h 1885950"/>
              <a:gd name="connsiteX2-15" fmla="*/ 4724400 w 5295900"/>
              <a:gd name="connsiteY2-16" fmla="*/ 1638300 h 1885950"/>
              <a:gd name="connsiteX3-17" fmla="*/ 0 w 5295900"/>
              <a:gd name="connsiteY3-18" fmla="*/ 1885950 h 1885950"/>
              <a:gd name="connsiteX4-19" fmla="*/ 0 w 5295900"/>
              <a:gd name="connsiteY4-20" fmla="*/ 0 h 1885950"/>
              <a:gd name="connsiteX0-21" fmla="*/ 609600 w 5905500"/>
              <a:gd name="connsiteY0-22" fmla="*/ 0 h 2400300"/>
              <a:gd name="connsiteX1-23" fmla="*/ 5905500 w 5905500"/>
              <a:gd name="connsiteY1-24" fmla="*/ 304800 h 2400300"/>
              <a:gd name="connsiteX2-25" fmla="*/ 5334000 w 5905500"/>
              <a:gd name="connsiteY2-26" fmla="*/ 1638300 h 2400300"/>
              <a:gd name="connsiteX3-27" fmla="*/ 0 w 5905500"/>
              <a:gd name="connsiteY3-28" fmla="*/ 2400300 h 2400300"/>
              <a:gd name="connsiteX4-29" fmla="*/ 609600 w 5905500"/>
              <a:gd name="connsiteY4-30" fmla="*/ 0 h 2400300"/>
              <a:gd name="connsiteX0-31" fmla="*/ 895350 w 5905500"/>
              <a:gd name="connsiteY0-32" fmla="*/ 247650 h 2095500"/>
              <a:gd name="connsiteX1-33" fmla="*/ 5905500 w 5905500"/>
              <a:gd name="connsiteY1-34" fmla="*/ 0 h 2095500"/>
              <a:gd name="connsiteX2-35" fmla="*/ 5334000 w 5905500"/>
              <a:gd name="connsiteY2-36" fmla="*/ 1333500 h 2095500"/>
              <a:gd name="connsiteX3-37" fmla="*/ 0 w 5905500"/>
              <a:gd name="connsiteY3-38" fmla="*/ 2095500 h 2095500"/>
              <a:gd name="connsiteX4-39" fmla="*/ 895350 w 5905500"/>
              <a:gd name="connsiteY4-40" fmla="*/ 247650 h 2095500"/>
              <a:gd name="connsiteX0-41" fmla="*/ 685800 w 5905500"/>
              <a:gd name="connsiteY0-42" fmla="*/ 38100 h 2095500"/>
              <a:gd name="connsiteX1-43" fmla="*/ 5905500 w 5905500"/>
              <a:gd name="connsiteY1-44" fmla="*/ 0 h 2095500"/>
              <a:gd name="connsiteX2-45" fmla="*/ 5334000 w 5905500"/>
              <a:gd name="connsiteY2-46" fmla="*/ 1333500 h 2095500"/>
              <a:gd name="connsiteX3-47" fmla="*/ 0 w 5905500"/>
              <a:gd name="connsiteY3-48" fmla="*/ 2095500 h 2095500"/>
              <a:gd name="connsiteX4-49" fmla="*/ 685800 w 5905500"/>
              <a:gd name="connsiteY4-50" fmla="*/ 38100 h 2095500"/>
              <a:gd name="connsiteX0-51" fmla="*/ 628650 w 5848350"/>
              <a:gd name="connsiteY0-52" fmla="*/ 38100 h 1733550"/>
              <a:gd name="connsiteX1-53" fmla="*/ 5848350 w 5848350"/>
              <a:gd name="connsiteY1-54" fmla="*/ 0 h 1733550"/>
              <a:gd name="connsiteX2-55" fmla="*/ 5276850 w 5848350"/>
              <a:gd name="connsiteY2-56" fmla="*/ 1333500 h 1733550"/>
              <a:gd name="connsiteX3-57" fmla="*/ 0 w 5848350"/>
              <a:gd name="connsiteY3-58" fmla="*/ 1733550 h 1733550"/>
              <a:gd name="connsiteX4-59" fmla="*/ 628650 w 5848350"/>
              <a:gd name="connsiteY4-60" fmla="*/ 38100 h 1733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1" fmla="*/ 0 w 5295900"/>
              <a:gd name="connsiteY0-2" fmla="*/ 0 h 1885950"/>
              <a:gd name="connsiteX1-3" fmla="*/ 5295900 w 5295900"/>
              <a:gd name="connsiteY1-4" fmla="*/ 304800 h 1885950"/>
              <a:gd name="connsiteX2-5" fmla="*/ 4819650 w 5295900"/>
              <a:gd name="connsiteY2-6" fmla="*/ 1885950 h 1885950"/>
              <a:gd name="connsiteX3-7" fmla="*/ 0 w 5295900"/>
              <a:gd name="connsiteY3-8" fmla="*/ 1885950 h 1885950"/>
              <a:gd name="connsiteX4-9" fmla="*/ 0 w 5295900"/>
              <a:gd name="connsiteY4-10" fmla="*/ 0 h 1885950"/>
              <a:gd name="connsiteX0-11" fmla="*/ 0 w 5295900"/>
              <a:gd name="connsiteY0-12" fmla="*/ 0 h 1885950"/>
              <a:gd name="connsiteX1-13" fmla="*/ 5295900 w 5295900"/>
              <a:gd name="connsiteY1-14" fmla="*/ 304800 h 1885950"/>
              <a:gd name="connsiteX2-15" fmla="*/ 4724400 w 5295900"/>
              <a:gd name="connsiteY2-16" fmla="*/ 1638300 h 1885950"/>
              <a:gd name="connsiteX3-17" fmla="*/ 0 w 5295900"/>
              <a:gd name="connsiteY3-18" fmla="*/ 1885950 h 1885950"/>
              <a:gd name="connsiteX4-19" fmla="*/ 0 w 5295900"/>
              <a:gd name="connsiteY4-20" fmla="*/ 0 h 1885950"/>
              <a:gd name="connsiteX0-21" fmla="*/ 609600 w 5905500"/>
              <a:gd name="connsiteY0-22" fmla="*/ 0 h 2400300"/>
              <a:gd name="connsiteX1-23" fmla="*/ 5905500 w 5905500"/>
              <a:gd name="connsiteY1-24" fmla="*/ 304800 h 2400300"/>
              <a:gd name="connsiteX2-25" fmla="*/ 5334000 w 5905500"/>
              <a:gd name="connsiteY2-26" fmla="*/ 1638300 h 2400300"/>
              <a:gd name="connsiteX3-27" fmla="*/ 0 w 5905500"/>
              <a:gd name="connsiteY3-28" fmla="*/ 2400300 h 2400300"/>
              <a:gd name="connsiteX4-29" fmla="*/ 609600 w 5905500"/>
              <a:gd name="connsiteY4-30" fmla="*/ 0 h 2400300"/>
              <a:gd name="connsiteX0-31" fmla="*/ 895350 w 5905500"/>
              <a:gd name="connsiteY0-32" fmla="*/ 247650 h 2095500"/>
              <a:gd name="connsiteX1-33" fmla="*/ 5905500 w 5905500"/>
              <a:gd name="connsiteY1-34" fmla="*/ 0 h 2095500"/>
              <a:gd name="connsiteX2-35" fmla="*/ 5334000 w 5905500"/>
              <a:gd name="connsiteY2-36" fmla="*/ 1333500 h 2095500"/>
              <a:gd name="connsiteX3-37" fmla="*/ 0 w 5905500"/>
              <a:gd name="connsiteY3-38" fmla="*/ 2095500 h 2095500"/>
              <a:gd name="connsiteX4-39" fmla="*/ 895350 w 5905500"/>
              <a:gd name="connsiteY4-40" fmla="*/ 247650 h 2095500"/>
              <a:gd name="connsiteX0-41" fmla="*/ 685800 w 5905500"/>
              <a:gd name="connsiteY0-42" fmla="*/ 38100 h 2095500"/>
              <a:gd name="connsiteX1-43" fmla="*/ 5905500 w 5905500"/>
              <a:gd name="connsiteY1-44" fmla="*/ 0 h 2095500"/>
              <a:gd name="connsiteX2-45" fmla="*/ 5334000 w 5905500"/>
              <a:gd name="connsiteY2-46" fmla="*/ 1333500 h 2095500"/>
              <a:gd name="connsiteX3-47" fmla="*/ 0 w 5905500"/>
              <a:gd name="connsiteY3-48" fmla="*/ 2095500 h 2095500"/>
              <a:gd name="connsiteX4-49" fmla="*/ 685800 w 5905500"/>
              <a:gd name="connsiteY4-50" fmla="*/ 38100 h 2095500"/>
              <a:gd name="connsiteX0-51" fmla="*/ 628650 w 5848350"/>
              <a:gd name="connsiteY0-52" fmla="*/ 38100 h 1733550"/>
              <a:gd name="connsiteX1-53" fmla="*/ 5848350 w 5848350"/>
              <a:gd name="connsiteY1-54" fmla="*/ 0 h 1733550"/>
              <a:gd name="connsiteX2-55" fmla="*/ 5276850 w 5848350"/>
              <a:gd name="connsiteY2-56" fmla="*/ 1333500 h 1733550"/>
              <a:gd name="connsiteX3-57" fmla="*/ 0 w 5848350"/>
              <a:gd name="connsiteY3-58" fmla="*/ 1733550 h 1733550"/>
              <a:gd name="connsiteX4-59" fmla="*/ 628650 w 5848350"/>
              <a:gd name="connsiteY4-60" fmla="*/ 38100 h 1733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rgbClr val="42D2C4"/>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4469104" y="4822836"/>
            <a:ext cx="3019665" cy="400105"/>
          </a:xfrm>
          <a:prstGeom prst="rect">
            <a:avLst/>
          </a:prstGeom>
          <a:solidFill>
            <a:schemeClr val="bg1"/>
          </a:solidFill>
        </p:spPr>
        <p:txBody>
          <a:bodyPr wrap="none" lIns="91436" tIns="45718" rIns="91436" bIns="45718">
            <a:spAutoFit/>
          </a:bodyPr>
          <a:lstStyle/>
          <a:p>
            <a:r>
              <a:rPr kumimoji="1" lang="en-US" altLang="zh-CN" sz="2000" dirty="0"/>
              <a:t>PRESENTED</a:t>
            </a:r>
            <a:r>
              <a:rPr kumimoji="1" lang="zh-CN" altLang="en-US" sz="2000" dirty="0"/>
              <a:t> </a:t>
            </a:r>
            <a:r>
              <a:rPr kumimoji="1" lang="en-US" altLang="zh-CN" sz="2000" dirty="0"/>
              <a:t>BY</a:t>
            </a:r>
            <a:r>
              <a:rPr kumimoji="1" lang="zh-CN" altLang="en-US" sz="2000" dirty="0"/>
              <a:t> </a:t>
            </a:r>
            <a:r>
              <a:rPr kumimoji="1" lang="en-US" altLang="zh-CN" sz="2000" dirty="0" smtClean="0"/>
              <a:t>OFFICEPLUS</a:t>
            </a:r>
            <a:endParaRPr kumimoji="1" lang="en-US" altLang="zh-CN" sz="2000" dirty="0" smtClean="0"/>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Segoe UI Light" panose="020B0502040204020203"/>
                <a:cs typeface="Segoe UI Light" panose="020B0502040204020203"/>
              </a:rPr>
              <a:t>标注</a:t>
            </a:r>
            <a:endParaRPr lang="zh-CN" altLang="en-US" sz="1865" dirty="0">
              <a:solidFill>
                <a:srgbClr val="FFFFFF"/>
              </a:solidFill>
              <a:latin typeface="Segoe UI Light" panose="020B0502040204020203"/>
              <a:cs typeface="Segoe UI Light" panose="020B0502040204020203"/>
            </a:endParaRPr>
          </a:p>
        </p:txBody>
      </p:sp>
      <p:sp>
        <p:nvSpPr>
          <p:cNvPr id="6" name="矩形 5"/>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字体使用 </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行距</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背景图片出处</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声明</a:t>
            </a:r>
            <a:endParaRPr lang="en-US" altLang="zh-CN" sz="1335" dirty="0">
              <a:solidFill>
                <a:srgbClr val="FFFFFF"/>
              </a:solidFill>
              <a:latin typeface="Segoe UI Light" panose="020B0502040204020203"/>
              <a:cs typeface="Segoe UI Light" panose="020B0502040204020203"/>
            </a:endParaRPr>
          </a:p>
        </p:txBody>
      </p:sp>
      <p:sp>
        <p:nvSpPr>
          <p:cNvPr id="7" name="矩形 6"/>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英文 </a:t>
            </a:r>
            <a:r>
              <a:rPr lang="en-US" altLang="zh-CN" sz="1335" dirty="0">
                <a:solidFill>
                  <a:srgbClr val="FFFFFF"/>
                </a:solidFill>
                <a:latin typeface="Segoe UI Light" panose="020B0502040204020203"/>
                <a:cs typeface="Segoe UI Light" panose="020B0502040204020203"/>
              </a:rPr>
              <a:t>Calibri</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中文 微软雅黑</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正文 </a:t>
            </a:r>
            <a:r>
              <a:rPr lang="en-US" altLang="zh-CN" sz="1335" dirty="0">
                <a:solidFill>
                  <a:srgbClr val="FFFFFF"/>
                </a:solidFill>
                <a:latin typeface="Segoe UI Light" panose="020B0502040204020203"/>
                <a:cs typeface="Segoe UI Light" panose="020B0502040204020203"/>
              </a:rPr>
              <a:t>1.3</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en-US" altLang="zh-CN" sz="1335" dirty="0" err="1">
                <a:solidFill>
                  <a:srgbClr val="FFFFFF"/>
                </a:solidFill>
                <a:latin typeface="Segoe UI Light" panose="020B0502040204020203"/>
                <a:cs typeface="Segoe UI Light" panose="020B0502040204020203"/>
              </a:rPr>
              <a:t>cn.bing.com</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prstClr val="white"/>
                </a:solidFill>
              </a:rPr>
              <a:t>互联网是一个开放共享的平台</a:t>
            </a:r>
            <a:endParaRPr lang="zh-CN" altLang="en-US" sz="1335" dirty="0">
              <a:solidFill>
                <a:prstClr val="white"/>
              </a:solidFill>
            </a:endParaRPr>
          </a:p>
          <a:p>
            <a:pPr defTabSz="608965">
              <a:lnSpc>
                <a:spcPct val="130000"/>
              </a:lnSpc>
            </a:pPr>
            <a:r>
              <a:rPr lang="zh-CN" altLang="en-US" sz="1335" dirty="0">
                <a:solidFill>
                  <a:prstClr val="white"/>
                </a:solidFill>
              </a:rPr>
              <a:t>Office</a:t>
            </a:r>
            <a:r>
              <a:rPr lang="en-US" altLang="zh-CN" sz="1335" dirty="0">
                <a:solidFill>
                  <a:prstClr val="white"/>
                </a:solidFill>
              </a:rPr>
              <a:t>PLUS </a:t>
            </a:r>
            <a:r>
              <a:rPr lang="zh-CN" altLang="en-US" sz="1335" dirty="0">
                <a:solidFill>
                  <a:prstClr val="white"/>
                </a:solidFill>
              </a:rPr>
              <a:t>部分设计灵感与元素来源于网络</a:t>
            </a:r>
            <a:endParaRPr lang="zh-CN" altLang="en-US" sz="1335" dirty="0">
              <a:solidFill>
                <a:prstClr val="white"/>
              </a:solidFill>
            </a:endParaRPr>
          </a:p>
          <a:p>
            <a:pPr defTabSz="608965">
              <a:lnSpc>
                <a:spcPct val="130000"/>
              </a:lnSpc>
            </a:pPr>
            <a:r>
              <a:rPr lang="zh-CN" altLang="en-US" sz="1335" dirty="0">
                <a:solidFill>
                  <a:prstClr val="white"/>
                </a:solidFill>
              </a:rPr>
              <a:t>如有建议请联系officeplus@microsoft.com</a:t>
            </a:r>
            <a:endParaRPr lang="en-US" altLang="zh-CN" sz="1335" dirty="0">
              <a:solidFill>
                <a:srgbClr val="FFFFFF"/>
              </a:solidFill>
              <a:latin typeface="Segoe UI Light" panose="020B0502040204020203"/>
              <a:cs typeface="Segoe UI Light" panose="020B0502040204020203"/>
            </a:endParaRPr>
          </a:p>
        </p:txBody>
      </p:sp>
      <p:sp>
        <p:nvSpPr>
          <p:cNvPr id="8" name="矩形 7"/>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panose="020B0502040204020203"/>
                <a:cs typeface="Segoe UI Light" panose="020B0502040204020203"/>
              </a:rPr>
              <a:t>OfficePLUS</a:t>
            </a:r>
            <a:endParaRPr lang="zh-CN" altLang="en-US" sz="1065" dirty="0">
              <a:solidFill>
                <a:srgbClr val="FFFFFF"/>
              </a:solidFill>
              <a:latin typeface="Segoe UI Light" panose="020B0502040204020203"/>
              <a:cs typeface="Segoe UI Light" panose="020B0502040204020203"/>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9" name="文本框 8"/>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rPr>
              <a:t>点击</a:t>
            </a:r>
            <a:r>
              <a:rPr kumimoji="1" lang="en-US" altLang="zh-CN" sz="1335" dirty="0">
                <a:solidFill>
                  <a:schemeClr val="tx1">
                    <a:lumMod val="75000"/>
                    <a:lumOff val="25000"/>
                  </a:schemeClr>
                </a:solidFill>
              </a:rPr>
              <a:t>Logo</a:t>
            </a:r>
            <a:r>
              <a:rPr kumimoji="1" lang="zh-CN" altLang="en-US" sz="1335" dirty="0">
                <a:solidFill>
                  <a:schemeClr val="tx1">
                    <a:lumMod val="75000"/>
                    <a:lumOff val="25000"/>
                  </a:schemeClr>
                </a:solidFill>
              </a:rPr>
              <a:t>获取更多优质模板（放映模式）</a:t>
            </a:r>
            <a:endParaRPr kumimoji="1" lang="zh-CN" altLang="en-US" sz="1335"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qt.qframer.com" TargetMode="External"/><Relationship Id="rId2" Type="http://schemas.openxmlformats.org/officeDocument/2006/relationships/image" Target="../media/image29.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304" y="1719016"/>
            <a:ext cx="10697210" cy="2747645"/>
          </a:xfrm>
          <a:prstGeom prst="rect">
            <a:avLst/>
          </a:prstGeom>
          <a:noFill/>
        </p:spPr>
        <p:txBody>
          <a:bodyPr wrap="none" lIns="91436" tIns="45718" rIns="91436" bIns="45718" rtlCol="0">
            <a:spAutoFit/>
          </a:bodyPr>
          <a:lstStyle/>
          <a:p>
            <a:pPr>
              <a:lnSpc>
                <a:spcPct val="120000"/>
              </a:lnSpc>
            </a:pPr>
            <a:r>
              <a:rPr kumimoji="1" lang="zh-CN" altLang="en-US" sz="7200" b="1" dirty="0">
                <a:solidFill>
                  <a:schemeClr val="bg1"/>
                </a:solidFill>
              </a:rPr>
              <a:t>图解</a:t>
            </a:r>
            <a:r>
              <a:rPr kumimoji="1" lang="en-US" altLang="zh-CN" sz="7200" b="1" dirty="0">
                <a:solidFill>
                  <a:schemeClr val="bg1"/>
                </a:solidFill>
              </a:rPr>
              <a:t>GNU/Linux</a:t>
            </a:r>
            <a:r>
              <a:rPr kumimoji="1" lang="zh-CN" altLang="en-US" sz="7200" b="1" dirty="0">
                <a:solidFill>
                  <a:schemeClr val="bg1"/>
                </a:solidFill>
              </a:rPr>
              <a:t>操作系统</a:t>
            </a:r>
            <a:endParaRPr kumimoji="1" lang="en-US" altLang="zh-CN" sz="7200" b="1" dirty="0">
              <a:solidFill>
                <a:schemeClr val="bg1"/>
              </a:solidFill>
            </a:endParaRPr>
          </a:p>
          <a:p>
            <a:pPr>
              <a:lnSpc>
                <a:spcPct val="120000"/>
              </a:lnSpc>
            </a:pPr>
            <a:endParaRPr kumimoji="1" lang="zh-CN" altLang="en-US" sz="3600" b="1" dirty="0">
              <a:solidFill>
                <a:schemeClr val="bg1"/>
              </a:solidFill>
            </a:endParaRPr>
          </a:p>
          <a:p>
            <a:pPr>
              <a:lnSpc>
                <a:spcPct val="120000"/>
              </a:lnSpc>
            </a:pPr>
            <a:r>
              <a:rPr kumimoji="1" lang="en-US" altLang="zh-CN" sz="3600" b="1" dirty="0">
                <a:solidFill>
                  <a:schemeClr val="bg1"/>
                </a:solidFill>
              </a:rPr>
              <a:t>									</a:t>
            </a:r>
            <a:r>
              <a:rPr kumimoji="1" lang="zh-CN" altLang="en-US" sz="3600" b="1" dirty="0">
                <a:solidFill>
                  <a:schemeClr val="bg1"/>
                </a:solidFill>
              </a:rPr>
              <a:t>你值得拥有</a:t>
            </a:r>
            <a:endParaRPr kumimoji="1" lang="zh-CN" altLang="en-US" sz="3600" b="1" dirty="0">
              <a:solidFill>
                <a:schemeClr val="bg1"/>
              </a:solidFill>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sym typeface="+mn-ea"/>
            </a:endParaRPr>
          </a:p>
        </p:txBody>
      </p:sp>
      <p:sp>
        <p:nvSpPr>
          <p:cNvPr id="15" name="文本框 14"/>
          <p:cNvSpPr txBox="1"/>
          <p:nvPr/>
        </p:nvSpPr>
        <p:spPr>
          <a:xfrm>
            <a:off x="10038715" y="6248400"/>
            <a:ext cx="1842135" cy="398780"/>
          </a:xfrm>
          <a:prstGeom prst="rect">
            <a:avLst/>
          </a:prstGeom>
          <a:noFill/>
        </p:spPr>
        <p:txBody>
          <a:bodyPr wrap="square" rtlCol="0">
            <a:spAutoFit/>
            <a:scene3d>
              <a:camera prst="orthographicFront"/>
              <a:lightRig rig="threePt" dir="t"/>
            </a:scene3d>
          </a:bodyPr>
          <a:p>
            <a:r>
              <a:rPr lang="zh-CN" altLang="en-US" sz="20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作者：丁江锋</a:t>
            </a:r>
            <a:endParaRPr lang="zh-CN" altLang="en-US" sz="20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3260" y="542925"/>
            <a:ext cx="335534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Guido van Rossum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775450" y="1776095"/>
            <a:ext cx="5115560" cy="330581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吉多·范罗苏姆（Guido van Rossum，1956年1月31日－） 是一名荷兰计算机程序员，他作为 Python 程序设计语言的作者而为人们熟知。在 Python 社区，吉多·范罗苏姆被人们认为是“仁慈的独裁者（BDFL）”，意思是他仍然关注 Python 的开发进程，并在必要的时刻做出决定。他目前已经完全脱离决策层，不再领导该语言，给自己一个永久的假期。后续会作为一个普通的核心开发者，待在那里一段时间。</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9690" y="1776095"/>
            <a:ext cx="6715760" cy="3444240"/>
          </a:xfrm>
          <a:prstGeom prst="rect">
            <a:avLst/>
          </a:prstGeom>
        </p:spPr>
      </p:pic>
      <p:sp>
        <p:nvSpPr>
          <p:cNvPr id="11" name="文本框 10"/>
          <p:cNvSpPr txBox="1"/>
          <p:nvPr/>
        </p:nvSpPr>
        <p:spPr>
          <a:xfrm>
            <a:off x="90805" y="82550"/>
            <a:ext cx="2282190"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python</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语言之父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3260" y="542925"/>
            <a:ext cx="335534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Bjarne Stroustrup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951980" y="1271905"/>
            <a:ext cx="5115560" cy="510413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本贾尼·斯特劳斯特卢普</a:t>
            </a:r>
            <a:r>
              <a:rPr lang="zh-CN" altLang="en-US" dirty="0">
                <a:solidFill>
                  <a:schemeClr val="bg1"/>
                </a:solidFill>
                <a:latin typeface="微软雅黑" panose="020B0503020204020204" pitchFamily="34" charset="-122"/>
                <a:ea typeface="微软雅黑" panose="020B0503020204020204" pitchFamily="34" charset="-122"/>
              </a:rPr>
              <a:t>博士，1950年出生于丹麦，先后毕业于丹麦奥胡斯大学和英国剑桥大学，曾担任AT&amp;T大规模程序设计研究部门负责人，AT&amp;T、贝尔实验室和ACM成员，德州农工大学计算机系首席教授，德州农工大学“杰出教授”。现任摩根士丹利信息技术部门董事总经理、哥伦比亚大学计算机科学系客座教授，美国国家工程学会会员，IEEE、ACM、CHM资深会员。1979年，B. S开始开发一种语言，当时称为“C with Classes”（带类的C），后来演化为C++。1998年，ANSI/ISO C++标准建立，同年，B. S推出了其经典著作The C++ Programming Language的第三版。C++的标准化标志着B. S博士倾20年心血的伟大构想终于实现。</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0320" y="1798320"/>
            <a:ext cx="6931660" cy="3261995"/>
          </a:xfrm>
          <a:prstGeom prst="rect">
            <a:avLst/>
          </a:prstGeom>
        </p:spPr>
      </p:pic>
      <p:sp>
        <p:nvSpPr>
          <p:cNvPr id="11" name="文本框 10"/>
          <p:cNvSpPr txBox="1"/>
          <p:nvPr/>
        </p:nvSpPr>
        <p:spPr>
          <a:xfrm>
            <a:off x="90805" y="82550"/>
            <a:ext cx="1870075"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语言之父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62880" y="643890"/>
            <a:ext cx="166687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Rob Pike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951980" y="1991360"/>
            <a:ext cx="5115560" cy="366522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罗布·派克</a:t>
            </a:r>
            <a:r>
              <a:rPr lang="zh-CN" altLang="en-US" dirty="0">
                <a:solidFill>
                  <a:schemeClr val="bg1"/>
                </a:solidFill>
                <a:latin typeface="微软雅黑" panose="020B0503020204020204" pitchFamily="34" charset="-122"/>
                <a:ea typeface="微软雅黑" panose="020B0503020204020204" pitchFamily="34" charset="-122"/>
              </a:rPr>
              <a:t>是Unix的先驱，是贝尔实验室最早和Ken Thompson以及 Dennis M. Ritche 开发Unix的猛人，UTF-8的设计人。他还在美国名嘴David Letterman 的晚间节目上露了一小脸，一脸憨厚地帮一胖子吹牛搞怪。让偶佩服不已的是，罗伯伯还是1980年奥运会射箭的银牌得主。他还是个颇为厉害的业余天文学家，设计的珈玛射线望远镜差点被NASA用在航天飞机上。Rob Pike AT&amp;T Bell Lab前Member of Technical Staff ，现在google研究操作系统。</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3970" y="1943100"/>
            <a:ext cx="6686550" cy="3761105"/>
          </a:xfrm>
          <a:prstGeom prst="rect">
            <a:avLst/>
          </a:prstGeom>
        </p:spPr>
      </p:pic>
      <p:sp>
        <p:nvSpPr>
          <p:cNvPr id="11" name="文本框 10"/>
          <p:cNvSpPr txBox="1"/>
          <p:nvPr/>
        </p:nvSpPr>
        <p:spPr>
          <a:xfrm>
            <a:off x="90805" y="82550"/>
            <a:ext cx="1703705"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go</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语言之父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29810" y="542925"/>
            <a:ext cx="351409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Tim Berners-Lee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951980" y="1767205"/>
            <a:ext cx="5115560" cy="438467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蒂姆·伯纳斯·李</a:t>
            </a:r>
            <a:r>
              <a:rPr lang="zh-CN" altLang="en-US" dirty="0">
                <a:solidFill>
                  <a:schemeClr val="bg1"/>
                </a:solidFill>
                <a:latin typeface="微软雅黑" panose="020B0503020204020204" pitchFamily="34" charset="-122"/>
                <a:ea typeface="微软雅黑" panose="020B0503020204020204" pitchFamily="34" charset="-122"/>
              </a:rPr>
              <a:t>（Tim Berners-Lee）爵士（1955年出生于英国）是万维网的发明者，互联网之父，英王功绩勋章（OM）获得者，不列颠帝国勋章（OBE）获得者，英国皇家学会会员，英国皇家工程师学会会员，美国国家科学院院士。1989年3月他正式提出万维网的设想，1990年12月25日，他在日内瓦的欧洲粒子物理实验室里开发出了世界上第一个网页浏览器。他是关注万维网发展的万维网联盟的创始人，并获得世界多国授予的各个荣誉。他最杰出的成就，是把免费万维网的构想推广到全世界，让万维网科技获得迅速的发展，深深改变了人类的生活面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pPr algn="l"/>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互联网之父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90805" y="2073910"/>
            <a:ext cx="6741160" cy="3308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62880" y="643890"/>
            <a:ext cx="166687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Vint Cerf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929755" y="2315845"/>
            <a:ext cx="5115560" cy="222631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温顿·瑟夫</a:t>
            </a:r>
            <a:r>
              <a:rPr lang="zh-CN" altLang="en-US" dirty="0">
                <a:solidFill>
                  <a:schemeClr val="bg1"/>
                </a:solidFill>
                <a:latin typeface="微软雅黑" panose="020B0503020204020204" pitchFamily="34" charset="-122"/>
                <a:ea typeface="微软雅黑" panose="020B0503020204020204" pitchFamily="34" charset="-122"/>
              </a:rPr>
              <a:t>(Vinton G. Cerf)博士互联网基础协议——TCP/IP协议和互联网架构的联合设计者之一,谷歌全球副总裁、Internet互联网奠基人之一。上世纪70年代，温顿·瑟夫(Vint Cerf)曾经参与互联网的早期开发与建设，并为此获得了“互联网之父”的美誉。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互联网之父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90805" y="1661795"/>
            <a:ext cx="6521450" cy="4324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8055" y="658495"/>
            <a:ext cx="289369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Robert Elliot Kahn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771005" y="1262380"/>
            <a:ext cx="5115560" cy="546417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罗伯特・卡恩</a:t>
            </a:r>
            <a:r>
              <a:rPr lang="zh-CN" altLang="en-US" dirty="0">
                <a:solidFill>
                  <a:schemeClr val="bg1"/>
                </a:solidFill>
                <a:latin typeface="微软雅黑" panose="020B0503020204020204" pitchFamily="34" charset="-122"/>
                <a:ea typeface="微软雅黑" panose="020B0503020204020204" pitchFamily="34" charset="-122"/>
              </a:rPr>
              <a:t>Robert Elliot Kahn, 现代全球互联网发展史上最著名的科学家之一，TCP/IP协议合作发明者，互联网雏形Arpanet网络系统设计者，“信息高速公路”概念创立人。美国国家工程协会(National Academy of Engineering)成员，美国电气与电子工程师IEEE学会(IEEE)成员，美国人工智能协会(American Association for Artificial Intelligence)成员，美国计算机协会(ACM) 成员，前美国总统科技顾问。罗伯特·卡恩1986年创立美国全国研究创新联合会(CNRI，Corporation for National Research Initiatives)并任主席。CNRI是罗伯特·卡恩于1986年亲自领导创建的，为美国信息基础设施研究和发展提供指导和资金支持的非营利组织，同时也执行IETF的秘书处职能。</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互联网之父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90805" y="1840865"/>
            <a:ext cx="6379210" cy="3588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8055" y="658495"/>
            <a:ext cx="240347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Brendan Eich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799580" y="2135505"/>
            <a:ext cx="5115560" cy="258635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布兰登·艾奇</a:t>
            </a:r>
            <a:r>
              <a:rPr lang="zh-CN" altLang="en-US" dirty="0">
                <a:solidFill>
                  <a:schemeClr val="bg1"/>
                </a:solidFill>
                <a:latin typeface="微软雅黑" panose="020B0503020204020204" pitchFamily="34" charset="-122"/>
                <a:ea typeface="微软雅黑" panose="020B0503020204020204" pitchFamily="34" charset="-122"/>
              </a:rPr>
              <a:t>1961年生于美国加州的森尼维尔市，毕业于伊利诺伊大学香槟分校。1995年任职于网景期间，为网景浏览器开发出JavaScript，之后成为浏览器上应用最广泛的脚本语言之一。1998年布兰登协助成立mozilla，2003年在美国在线决定结束网景浏览器的开发后，布兰登协助成立了Mozilla基金会。</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969770"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javascript</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9" name="图片 8"/>
          <p:cNvPicPr>
            <a:picLocks noChangeAspect="1"/>
          </p:cNvPicPr>
          <p:nvPr/>
        </p:nvPicPr>
        <p:blipFill>
          <a:blip r:embed="rId1"/>
          <a:stretch>
            <a:fillRect/>
          </a:stretch>
        </p:blipFill>
        <p:spPr>
          <a:xfrm>
            <a:off x="90805" y="1476375"/>
            <a:ext cx="6590030" cy="4222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8055" y="658495"/>
            <a:ext cx="240347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Aaron Swartz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583045" y="1790700"/>
            <a:ext cx="5115560" cy="40252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亚伦·斯沃茨</a:t>
            </a:r>
            <a:r>
              <a:rPr lang="zh-CN" altLang="en-US" dirty="0">
                <a:solidFill>
                  <a:schemeClr val="bg1"/>
                </a:solidFill>
                <a:latin typeface="微软雅黑" panose="020B0503020204020204" pitchFamily="34" charset="-122"/>
                <a:ea typeface="微软雅黑" panose="020B0503020204020204" pitchFamily="34" charset="-122"/>
              </a:rPr>
              <a:t>(Aaron Swartz)是年少成名的计算机天才，著名社交网站Reddit联合创始人，web.py和</a:t>
            </a:r>
            <a:r>
              <a:rPr lang="en-US" altLang="zh-CN" dirty="0">
                <a:solidFill>
                  <a:schemeClr val="bg1"/>
                </a:solidFill>
                <a:latin typeface="微软雅黑" panose="020B0503020204020204" pitchFamily="34" charset="-122"/>
                <a:ea typeface="微软雅黑" panose="020B0503020204020204" pitchFamily="34" charset="-122"/>
              </a:rPr>
              <a:t>markdown</a:t>
            </a:r>
            <a:r>
              <a:rPr lang="zh-CN" altLang="en-US" dirty="0">
                <a:solidFill>
                  <a:schemeClr val="bg1"/>
                </a:solidFill>
                <a:latin typeface="微软雅黑" panose="020B0503020204020204" pitchFamily="34" charset="-122"/>
                <a:ea typeface="微软雅黑" panose="020B0503020204020204" pitchFamily="34" charset="-122"/>
              </a:rPr>
              <a:t>的设计者。他亦是数字时代的罗宾汉，致力于网络信息开放，却因涉嫌非法侵入麻省理工学院（MIT）和JSTOR（全称Journal Storage,存储学术期刊的在线系统）被指控，将受到最高35年监禁和100万美元罚款。该案在认罪辩诉阶段的时候亚伦·斯沃茨于2013年1月11日在其纽约布鲁克林的寓所内，用一根皮带上吊自杀，尸体随后被女友发现，年仅26岁。</a:t>
            </a:r>
            <a:r>
              <a:rPr lang="en-US" altLang="zh-CN" dirty="0">
                <a:solidFill>
                  <a:schemeClr val="bg1"/>
                </a:solidFill>
                <a:latin typeface="微软雅黑" panose="020B0503020204020204" pitchFamily="34" charset="-122"/>
                <a:ea typeface="微软雅黑" panose="020B0503020204020204" pitchFamily="34" charset="-122"/>
              </a:rPr>
              <a:t>markdown</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互联网之子</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90805" y="1522095"/>
            <a:ext cx="5715000" cy="4562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8055" y="658495"/>
            <a:ext cx="315341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World Wide Web</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5111115" y="1985645"/>
            <a:ext cx="6659245" cy="366522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万维网</a:t>
            </a:r>
            <a:r>
              <a:rPr lang="zh-CN" altLang="en-US" dirty="0">
                <a:solidFill>
                  <a:schemeClr val="bg1"/>
                </a:solidFill>
                <a:latin typeface="微软雅黑" panose="020B0503020204020204" pitchFamily="34" charset="-122"/>
                <a:ea typeface="微软雅黑" panose="020B0503020204020204" pitchFamily="34" charset="-122"/>
              </a:rPr>
              <a:t>（World Wide Web）是作为欧洲核子研究组织的一个项目发展起来的，在那里 Tim Berners-Lee 开发出万维网的雏形。Tim Berners-Lee- 万维网的发明人和万维网联盟的主任。</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rPr>
              <a:t>万维网联盟，又称W3C理事会。1994年10月在麻省理工学院计算机科学实验室成立。建立者是万维网的发明者蒂姆·伯纳斯·李。</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rPr>
              <a:t>万维网联盟是国际最著名的标准化组织。1994年成立后，至今已发布近百项相关万维网的标准，对万维网发展做出了杰出的贡献。万维网联盟拥有来自全世界40个国家的400多个会员组织，已在全世界16个地区设立了办事处。2006年4月28日，万维网联盟在中国内地设立首个办事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pPr algn="l"/>
            <a:r>
              <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万维网联盟</a:t>
            </a:r>
            <a:endPar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797685" y="2770505"/>
            <a:ext cx="2114550" cy="2095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969385" y="542925"/>
            <a:ext cx="453517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Free Software Foundation</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5703570" y="1711960"/>
            <a:ext cx="5830570" cy="40252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自由软件基金会</a:t>
            </a:r>
            <a:r>
              <a:rPr lang="en-US" altLang="zh-CN" dirty="0">
                <a:solidFill>
                  <a:schemeClr val="bg1"/>
                </a:solidFill>
                <a:latin typeface="微软雅黑" panose="020B0503020204020204" pitchFamily="34" charset="-122"/>
                <a:ea typeface="微软雅黑" panose="020B0503020204020204" pitchFamily="34" charset="-122"/>
              </a:rPr>
              <a:t>（Free Software Foundation，FSF）是一个致力于推广自由软件、促进计算机用户自由的美国民间非盈利性组织。它于1985年10月由理查德·斯托曼建立。其主要工作是执行GNU计划，开发更多的自由软件，完善自由软件理念。        </a:t>
            </a:r>
            <a:endParaRPr lang="en-US" altLang="zh-CN"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rPr>
              <a:t>       自由软件基金会是一个致力于促进和保护计算机用户自由的非营利性组织，从其建立到1990年代中自由软件基金会的基金主要被用来雇用编程师来发展自由软件。从1990年代中开始写自由软件的公司和个人太多了，因此自由软件基金会的雇员和自愿者主要在自由软件运动的法律和结构问题上工作。</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2316480" cy="460375"/>
          </a:xfrm>
          <a:prstGeom prst="rect">
            <a:avLst/>
          </a:prstGeom>
          <a:noFill/>
        </p:spPr>
        <p:txBody>
          <a:bodyPr wrap="none" rtlCol="0" anchor="t">
            <a:spAutoFit/>
          </a:bodyPr>
          <a:p>
            <a:pPr algn="l"/>
            <a:r>
              <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自由软件基金会</a:t>
            </a:r>
            <a:endPar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1797685" y="3105150"/>
            <a:ext cx="2527300" cy="1238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rPr>
              <a:t>目录</a:t>
            </a:r>
            <a:endParaRPr lang="zh-CN" altLang="en-US" sz="4000" b="1" dirty="0" smtClean="0">
              <a:solidFill>
                <a:schemeClr val="bg1"/>
              </a:solidFill>
            </a:endParaRPr>
          </a:p>
        </p:txBody>
      </p:sp>
      <p:grpSp>
        <p:nvGrpSpPr>
          <p:cNvPr id="3" name="组合 2"/>
          <p:cNvGrpSpPr/>
          <p:nvPr/>
        </p:nvGrpSpPr>
        <p:grpSpPr>
          <a:xfrm>
            <a:off x="5591175" y="990600"/>
            <a:ext cx="781050" cy="769441"/>
            <a:chOff x="5591175" y="990600"/>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01</a:t>
              </a:r>
              <a:endParaRPr lang="zh-CN" altLang="en-US" sz="4400" dirty="0">
                <a:solidFill>
                  <a:schemeClr val="bg1"/>
                </a:solidFill>
              </a:endParaRPr>
            </a:p>
          </p:txBody>
        </p:sp>
      </p:grpSp>
      <p:grpSp>
        <p:nvGrpSpPr>
          <p:cNvPr id="6" name="组合 5"/>
          <p:cNvGrpSpPr/>
          <p:nvPr/>
        </p:nvGrpSpPr>
        <p:grpSpPr>
          <a:xfrm>
            <a:off x="5591175" y="2381250"/>
            <a:ext cx="781050" cy="788491"/>
            <a:chOff x="5591175" y="2381250"/>
            <a:chExt cx="781050" cy="788491"/>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02</a:t>
              </a:r>
              <a:endParaRPr lang="zh-CN" altLang="en-US" sz="4400" dirty="0">
                <a:solidFill>
                  <a:schemeClr val="bg1"/>
                </a:solidFill>
              </a:endParaRPr>
            </a:p>
          </p:txBody>
        </p:sp>
      </p:grpSp>
      <p:grpSp>
        <p:nvGrpSpPr>
          <p:cNvPr id="9" name="组合 8"/>
          <p:cNvGrpSpPr/>
          <p:nvPr/>
        </p:nvGrpSpPr>
        <p:grpSpPr>
          <a:xfrm>
            <a:off x="5591175" y="3771900"/>
            <a:ext cx="781050" cy="807541"/>
            <a:chOff x="5591175" y="3771900"/>
            <a:chExt cx="781050" cy="807541"/>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9441"/>
            </a:xfrm>
            <a:prstGeom prst="rect">
              <a:avLst/>
            </a:prstGeom>
            <a:noFill/>
          </p:spPr>
          <p:txBody>
            <a:bodyPr wrap="square" rtlCol="0">
              <a:spAutoFit/>
            </a:bodyPr>
            <a:lstStyle/>
            <a:p>
              <a:r>
                <a:rPr lang="en-US" altLang="zh-CN" sz="4400" dirty="0" smtClean="0">
                  <a:solidFill>
                    <a:schemeClr val="bg1"/>
                  </a:solidFill>
                </a:rPr>
                <a:t>03</a:t>
              </a:r>
              <a:endParaRPr lang="zh-CN" altLang="en-US" sz="4400" dirty="0">
                <a:solidFill>
                  <a:schemeClr val="bg1"/>
                </a:solidFill>
              </a:endParaRPr>
            </a:p>
          </p:txBody>
        </p:sp>
      </p:grpSp>
      <p:grpSp>
        <p:nvGrpSpPr>
          <p:cNvPr id="12" name="组合 11"/>
          <p:cNvGrpSpPr/>
          <p:nvPr/>
        </p:nvGrpSpPr>
        <p:grpSpPr>
          <a:xfrm>
            <a:off x="5591175" y="5162550"/>
            <a:ext cx="781050" cy="781050"/>
            <a:chOff x="5591175" y="5162550"/>
            <a:chExt cx="781050" cy="781050"/>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9441"/>
            </a:xfrm>
            <a:prstGeom prst="rect">
              <a:avLst/>
            </a:prstGeom>
            <a:noFill/>
          </p:spPr>
          <p:txBody>
            <a:bodyPr wrap="square" rtlCol="0">
              <a:spAutoFit/>
            </a:bodyPr>
            <a:lstStyle/>
            <a:p>
              <a:r>
                <a:rPr lang="en-US" altLang="zh-CN" sz="4400" dirty="0" smtClean="0">
                  <a:solidFill>
                    <a:schemeClr val="bg1"/>
                  </a:solidFill>
                </a:rPr>
                <a:t>04</a:t>
              </a:r>
              <a:endParaRPr lang="zh-CN" altLang="en-US" sz="4400" dirty="0">
                <a:solidFill>
                  <a:schemeClr val="bg1"/>
                </a:solidFill>
              </a:endParaRPr>
            </a:p>
          </p:txBody>
        </p:sp>
      </p:grpSp>
      <p:sp>
        <p:nvSpPr>
          <p:cNvPr id="15" name="文本框 14"/>
          <p:cNvSpPr txBox="1"/>
          <p:nvPr/>
        </p:nvSpPr>
        <p:spPr>
          <a:xfrm>
            <a:off x="6724650" y="11099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什么是操作系统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操作系统的基本术语</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什么是</a:t>
            </a:r>
            <a:r>
              <a:rPr lang="en-US" altLang="zh-CN" sz="2800" b="1" dirty="0" smtClean="0">
                <a:solidFill>
                  <a:schemeClr val="bg1"/>
                </a:solidFill>
                <a:latin typeface="微软雅黑" panose="020B0503020204020204" pitchFamily="34" charset="-122"/>
                <a:ea typeface="微软雅黑" panose="020B0503020204020204" pitchFamily="34" charset="-122"/>
              </a:rPr>
              <a:t>GNU/Linux</a:t>
            </a:r>
            <a:r>
              <a:rPr lang="zh-CN" altLang="en-US" sz="2800" b="1" dirty="0" smtClean="0">
                <a:solidFill>
                  <a:schemeClr val="bg1"/>
                </a:solidFill>
                <a:latin typeface="微软雅黑" panose="020B0503020204020204" pitchFamily="34" charset="-122"/>
                <a:ea typeface="微软雅黑" panose="020B0503020204020204" pitchFamily="34" charset="-122"/>
              </a:rPr>
              <a:t>操作系统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操作系统的启动流程</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969385" y="542925"/>
            <a:ext cx="453517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Apache Software Foundation</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5385435" y="2790825"/>
            <a:ext cx="5830570" cy="186690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Apache软件基金会</a:t>
            </a:r>
            <a:r>
              <a:rPr lang="zh-CN" altLang="en-US" dirty="0">
                <a:solidFill>
                  <a:schemeClr val="bg1"/>
                </a:solidFill>
                <a:latin typeface="微软雅黑" panose="020B0503020204020204" pitchFamily="34" charset="-122"/>
                <a:ea typeface="微软雅黑" panose="020B0503020204020204" pitchFamily="34" charset="-122"/>
              </a:rPr>
              <a:t>（也就是Apache Software Foundation，简称为ASF），是专门为支持开源软件项目而办的一个非盈利性组织。在它所支持的Apache项目与子项目中，所发行的软件产品都遵循Apache许可证（Apache License）。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2630170" cy="460375"/>
          </a:xfrm>
          <a:prstGeom prst="rect">
            <a:avLst/>
          </a:prstGeom>
          <a:noFill/>
        </p:spPr>
        <p:txBody>
          <a:bodyPr wrap="none" rtlCol="0" anchor="t">
            <a:spAutoFit/>
          </a:bodyPr>
          <a:p>
            <a:pPr algn="l"/>
            <a:r>
              <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Apache软件基金会</a:t>
            </a:r>
            <a:endPar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8" name="图片 7"/>
          <p:cNvPicPr>
            <a:picLocks noChangeAspect="1"/>
          </p:cNvPicPr>
          <p:nvPr/>
        </p:nvPicPr>
        <p:blipFill>
          <a:blip r:embed="rId1"/>
          <a:stretch>
            <a:fillRect/>
          </a:stretch>
        </p:blipFill>
        <p:spPr>
          <a:xfrm>
            <a:off x="1681480" y="3138170"/>
            <a:ext cx="2422525" cy="1171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1990" y="542925"/>
            <a:ext cx="320802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Linux Foundation</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5558790" y="2611120"/>
            <a:ext cx="5830570" cy="222631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Linux基金会</a:t>
            </a:r>
            <a:r>
              <a:rPr lang="zh-CN" altLang="en-US" dirty="0">
                <a:solidFill>
                  <a:schemeClr val="bg1"/>
                </a:solidFill>
                <a:latin typeface="微软雅黑" panose="020B0503020204020204" pitchFamily="34" charset="-122"/>
                <a:ea typeface="微软雅黑" panose="020B0503020204020204" pitchFamily="34" charset="-122"/>
              </a:rPr>
              <a:t>是一个非盈利性的联盟，其目的在于协调和推动Linux系统的发展，以及宣传、保护和规范Linux，该组织是2007年，由开源码发展实验室（Open Source Development Labs，OSDL)与自由标准组织（Free Standards Group ,FSG)联合起来成立的，其中MeeGo是Linux基金会管理下的Linux操作系统。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816735" cy="460375"/>
          </a:xfrm>
          <a:prstGeom prst="rect">
            <a:avLst/>
          </a:prstGeom>
          <a:noFill/>
        </p:spPr>
        <p:txBody>
          <a:bodyPr wrap="none" rtlCol="0" anchor="t">
            <a:spAutoFit/>
          </a:bodyPr>
          <a:p>
            <a:pPr algn="l"/>
            <a:r>
              <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Linux 基金会</a:t>
            </a:r>
            <a:endPar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907540" y="2847975"/>
            <a:ext cx="2552700" cy="175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5225" y="542925"/>
            <a:ext cx="224218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计算机的发明</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8" name="图片 7"/>
          <p:cNvPicPr>
            <a:picLocks noChangeAspect="1"/>
          </p:cNvPicPr>
          <p:nvPr/>
        </p:nvPicPr>
        <p:blipFill>
          <a:blip r:embed="rId1"/>
          <a:stretch>
            <a:fillRect/>
          </a:stretch>
        </p:blipFill>
        <p:spPr>
          <a:xfrm>
            <a:off x="2553970" y="1245870"/>
            <a:ext cx="7084695" cy="5323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59705" y="542925"/>
            <a:ext cx="167386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与</a:t>
            </a:r>
            <a:r>
              <a:rPr lang="en-US" altLang="zh-CN" sz="2400" dirty="0">
                <a:solidFill>
                  <a:schemeClr val="bg1"/>
                </a:solidFill>
                <a:latin typeface="微软雅黑" panose="020B0503020204020204" pitchFamily="34" charset="-122"/>
                <a:ea typeface="微软雅黑" panose="020B0503020204020204" pitchFamily="34" charset="-122"/>
                <a:sym typeface="+mn-ea"/>
              </a:rPr>
              <a:t>C</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2101850" y="1624330"/>
            <a:ext cx="7989570" cy="4667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59705" y="542925"/>
            <a:ext cx="167386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与</a:t>
            </a:r>
            <a:r>
              <a:rPr lang="en-US" altLang="zh-CN" sz="2400" dirty="0">
                <a:solidFill>
                  <a:schemeClr val="bg1"/>
                </a:solidFill>
                <a:latin typeface="微软雅黑" panose="020B0503020204020204" pitchFamily="34" charset="-122"/>
                <a:ea typeface="微软雅黑" panose="020B0503020204020204" pitchFamily="34" charset="-122"/>
                <a:sym typeface="+mn-ea"/>
              </a:rPr>
              <a:t>C</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947545" y="1541145"/>
            <a:ext cx="8298815" cy="4650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6150" y="542925"/>
            <a:ext cx="308419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混乱的</a:t>
            </a:r>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发展</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1649095" y="1595120"/>
            <a:ext cx="8533130" cy="4841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6150" y="542925"/>
            <a:ext cx="308419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混乱的</a:t>
            </a:r>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发展</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641475" y="1812925"/>
            <a:ext cx="8496935" cy="3896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6150" y="542925"/>
            <a:ext cx="308419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混乱的</a:t>
            </a:r>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发展</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1557020" y="1463040"/>
            <a:ext cx="9077960" cy="4892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333240" y="542925"/>
            <a:ext cx="350710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斯托曼博士的</a:t>
            </a:r>
            <a:r>
              <a:rPr lang="en-US" altLang="zh-CN" sz="2400" dirty="0">
                <a:solidFill>
                  <a:schemeClr val="bg1"/>
                </a:solidFill>
                <a:latin typeface="微软雅黑" panose="020B0503020204020204" pitchFamily="34" charset="-122"/>
                <a:ea typeface="微软雅黑" panose="020B0503020204020204" pitchFamily="34" charset="-122"/>
                <a:sym typeface="+mn-ea"/>
              </a:rPr>
              <a:t>GNU</a:t>
            </a:r>
            <a:r>
              <a:rPr lang="zh-CN" altLang="en-US" sz="2400" dirty="0">
                <a:solidFill>
                  <a:schemeClr val="bg1"/>
                </a:solidFill>
                <a:latin typeface="微软雅黑" panose="020B0503020204020204" pitchFamily="34" charset="-122"/>
                <a:ea typeface="微软雅黑" panose="020B0503020204020204" pitchFamily="34" charset="-122"/>
                <a:sym typeface="+mn-ea"/>
              </a:rPr>
              <a:t>计划</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044575" y="1687195"/>
            <a:ext cx="9817100" cy="4333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333240" y="542925"/>
            <a:ext cx="350710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斯托曼博士的</a:t>
            </a:r>
            <a:r>
              <a:rPr lang="en-US" altLang="zh-CN" sz="2400" dirty="0">
                <a:solidFill>
                  <a:schemeClr val="bg1"/>
                </a:solidFill>
                <a:latin typeface="微软雅黑" panose="020B0503020204020204" pitchFamily="34" charset="-122"/>
                <a:ea typeface="微软雅黑" panose="020B0503020204020204" pitchFamily="34" charset="-122"/>
                <a:sym typeface="+mn-ea"/>
              </a:rPr>
              <a:t>GNU</a:t>
            </a:r>
            <a:r>
              <a:rPr lang="zh-CN" altLang="en-US" sz="2400" dirty="0">
                <a:solidFill>
                  <a:schemeClr val="bg1"/>
                </a:solidFill>
                <a:latin typeface="微软雅黑" panose="020B0503020204020204" pitchFamily="34" charset="-122"/>
                <a:ea typeface="微软雅黑" panose="020B0503020204020204" pitchFamily="34" charset="-122"/>
                <a:sym typeface="+mn-ea"/>
              </a:rPr>
              <a:t>计划</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564640" y="1438910"/>
            <a:ext cx="9044305" cy="4977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sym typeface="+mn-ea"/>
              </a:rPr>
              <a:t>目录</a:t>
            </a:r>
            <a:endParaRPr lang="zh-CN" altLang="en-US" sz="4000" b="1" dirty="0">
              <a:solidFill>
                <a:schemeClr val="bg1"/>
              </a:solidFill>
            </a:endParaRPr>
          </a:p>
        </p:txBody>
      </p:sp>
      <p:grpSp>
        <p:nvGrpSpPr>
          <p:cNvPr id="3" name="组合 2"/>
          <p:cNvGrpSpPr/>
          <p:nvPr/>
        </p:nvGrpSpPr>
        <p:grpSpPr>
          <a:xfrm>
            <a:off x="5591175" y="990600"/>
            <a:ext cx="781050" cy="768350"/>
            <a:chOff x="5591175" y="990600"/>
            <a:chExt cx="781050" cy="768350"/>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8350"/>
            </a:xfrm>
            <a:prstGeom prst="rect">
              <a:avLst/>
            </a:prstGeom>
            <a:noFill/>
          </p:spPr>
          <p:txBody>
            <a:bodyPr wrap="square" rtlCol="0">
              <a:spAutoFit/>
            </a:bodyPr>
            <a:lstStyle/>
            <a:p>
              <a:r>
                <a:rPr lang="en-US" altLang="zh-CN" sz="4400" dirty="0" smtClean="0">
                  <a:solidFill>
                    <a:schemeClr val="bg1"/>
                  </a:solidFill>
                </a:rPr>
                <a:t>05</a:t>
              </a:r>
              <a:endParaRPr lang="zh-CN" altLang="en-US" sz="4400" dirty="0">
                <a:solidFill>
                  <a:schemeClr val="bg1"/>
                </a:solidFill>
              </a:endParaRPr>
            </a:p>
          </p:txBody>
        </p:sp>
      </p:grpSp>
      <p:grpSp>
        <p:nvGrpSpPr>
          <p:cNvPr id="6" name="组合 5"/>
          <p:cNvGrpSpPr/>
          <p:nvPr/>
        </p:nvGrpSpPr>
        <p:grpSpPr>
          <a:xfrm>
            <a:off x="5591175" y="2381250"/>
            <a:ext cx="781050" cy="787400"/>
            <a:chOff x="5591175" y="2381250"/>
            <a:chExt cx="781050" cy="787400"/>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8350"/>
            </a:xfrm>
            <a:prstGeom prst="rect">
              <a:avLst/>
            </a:prstGeom>
            <a:noFill/>
          </p:spPr>
          <p:txBody>
            <a:bodyPr wrap="square" rtlCol="0">
              <a:spAutoFit/>
            </a:bodyPr>
            <a:lstStyle/>
            <a:p>
              <a:r>
                <a:rPr lang="en-US" altLang="zh-CN" sz="4400" dirty="0" smtClean="0">
                  <a:solidFill>
                    <a:schemeClr val="bg1"/>
                  </a:solidFill>
                </a:rPr>
                <a:t>06</a:t>
              </a:r>
              <a:endParaRPr lang="zh-CN" altLang="en-US" sz="4400" dirty="0">
                <a:solidFill>
                  <a:schemeClr val="bg1"/>
                </a:solidFill>
              </a:endParaRPr>
            </a:p>
          </p:txBody>
        </p:sp>
      </p:grpSp>
      <p:grpSp>
        <p:nvGrpSpPr>
          <p:cNvPr id="9" name="组合 8"/>
          <p:cNvGrpSpPr/>
          <p:nvPr/>
        </p:nvGrpSpPr>
        <p:grpSpPr>
          <a:xfrm>
            <a:off x="5591175" y="3771900"/>
            <a:ext cx="781050" cy="806450"/>
            <a:chOff x="5591175" y="3771900"/>
            <a:chExt cx="781050" cy="806450"/>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8350"/>
            </a:xfrm>
            <a:prstGeom prst="rect">
              <a:avLst/>
            </a:prstGeom>
            <a:noFill/>
          </p:spPr>
          <p:txBody>
            <a:bodyPr wrap="square" rtlCol="0">
              <a:spAutoFit/>
            </a:bodyPr>
            <a:lstStyle/>
            <a:p>
              <a:r>
                <a:rPr lang="en-US" altLang="zh-CN" sz="4400" dirty="0" smtClean="0">
                  <a:solidFill>
                    <a:schemeClr val="bg1"/>
                  </a:solidFill>
                </a:rPr>
                <a:t>07</a:t>
              </a:r>
              <a:endParaRPr lang="zh-CN" altLang="en-US" sz="4400" dirty="0">
                <a:solidFill>
                  <a:schemeClr val="bg1"/>
                </a:solidFill>
              </a:endParaRPr>
            </a:p>
          </p:txBody>
        </p:sp>
      </p:grpSp>
      <p:grpSp>
        <p:nvGrpSpPr>
          <p:cNvPr id="12" name="组合 11"/>
          <p:cNvGrpSpPr/>
          <p:nvPr/>
        </p:nvGrpSpPr>
        <p:grpSpPr>
          <a:xfrm>
            <a:off x="5591175" y="5162550"/>
            <a:ext cx="781050" cy="779959"/>
            <a:chOff x="5591175" y="5162550"/>
            <a:chExt cx="781050" cy="779959"/>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8350"/>
            </a:xfrm>
            <a:prstGeom prst="rect">
              <a:avLst/>
            </a:prstGeom>
            <a:noFill/>
          </p:spPr>
          <p:txBody>
            <a:bodyPr wrap="square" rtlCol="0">
              <a:spAutoFit/>
            </a:bodyPr>
            <a:lstStyle/>
            <a:p>
              <a:r>
                <a:rPr lang="en-US" altLang="zh-CN" sz="4400" dirty="0" smtClean="0">
                  <a:solidFill>
                    <a:schemeClr val="bg1"/>
                  </a:solidFill>
                </a:rPr>
                <a:t>08</a:t>
              </a:r>
              <a:endParaRPr lang="zh-CN" altLang="en-US" sz="4400" dirty="0">
                <a:solidFill>
                  <a:schemeClr val="bg1"/>
                </a:solidFill>
              </a:endParaRPr>
            </a:p>
          </p:txBody>
        </p:sp>
      </p:grpSp>
      <p:sp>
        <p:nvSpPr>
          <p:cNvPr id="15" name="文本框 14"/>
          <p:cNvSpPr txBox="1"/>
          <p:nvPr/>
        </p:nvSpPr>
        <p:spPr>
          <a:xfrm>
            <a:off x="6724650" y="11099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桌面环境</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核心组件</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下的文件管理器</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图解如何开发一套完整的</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桌面环境</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61865" y="542925"/>
            <a:ext cx="2668905" cy="460375"/>
          </a:xfrm>
          <a:prstGeom prst="rect">
            <a:avLst/>
          </a:prstGeom>
          <a:noFill/>
        </p:spPr>
        <p:txBody>
          <a:bodyPr wrap="square" rtlCol="0">
            <a:spAutoFit/>
          </a:bodyPr>
          <a:lstStyle/>
          <a:p>
            <a:r>
              <a:rPr lang="en-US" sz="2400" dirty="0">
                <a:solidFill>
                  <a:schemeClr val="bg1"/>
                </a:solidFill>
                <a:latin typeface="微软雅黑" panose="020B0503020204020204" pitchFamily="34" charset="-122"/>
                <a:ea typeface="微软雅黑" panose="020B0503020204020204" pitchFamily="34" charset="-122"/>
                <a:sym typeface="+mn-ea"/>
              </a:rPr>
              <a:t>Linux</a:t>
            </a:r>
            <a:r>
              <a:rPr lang="zh-CN" altLang="en-US" sz="2400" dirty="0">
                <a:solidFill>
                  <a:schemeClr val="bg1"/>
                </a:solidFill>
                <a:latin typeface="微软雅黑" panose="020B0503020204020204" pitchFamily="34" charset="-122"/>
                <a:ea typeface="微软雅黑" panose="020B0503020204020204" pitchFamily="34" charset="-122"/>
                <a:sym typeface="+mn-ea"/>
              </a:rPr>
              <a:t>出世记</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769745" y="1483360"/>
            <a:ext cx="8651875" cy="4893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6" name="文本框 5"/>
          <p:cNvSpPr txBox="1"/>
          <p:nvPr/>
        </p:nvSpPr>
        <p:spPr>
          <a:xfrm>
            <a:off x="4761865" y="542925"/>
            <a:ext cx="2668905" cy="460375"/>
          </a:xfrm>
          <a:prstGeom prst="rect">
            <a:avLst/>
          </a:prstGeom>
          <a:noFill/>
        </p:spPr>
        <p:txBody>
          <a:bodyPr wrap="square" rtlCol="0">
            <a:spAutoFit/>
          </a:bodyPr>
          <a:p>
            <a:r>
              <a:rPr lang="en-US" sz="2400" dirty="0">
                <a:solidFill>
                  <a:schemeClr val="bg1"/>
                </a:solidFill>
                <a:latin typeface="微软雅黑" panose="020B0503020204020204" pitchFamily="34" charset="-122"/>
                <a:ea typeface="微软雅黑" panose="020B0503020204020204" pitchFamily="34" charset="-122"/>
                <a:sym typeface="+mn-ea"/>
              </a:rPr>
              <a:t>Linux</a:t>
            </a:r>
            <a:r>
              <a:rPr lang="zh-CN" altLang="en-US" sz="2400" dirty="0">
                <a:solidFill>
                  <a:schemeClr val="bg1"/>
                </a:solidFill>
                <a:latin typeface="微软雅黑" panose="020B0503020204020204" pitchFamily="34" charset="-122"/>
                <a:ea typeface="微软雅黑" panose="020B0503020204020204" pitchFamily="34" charset="-122"/>
                <a:sym typeface="+mn-ea"/>
              </a:rPr>
              <a:t>出世记</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1"/>
          <a:stretch>
            <a:fillRect/>
          </a:stretch>
        </p:blipFill>
        <p:spPr>
          <a:xfrm>
            <a:off x="969645" y="1774825"/>
            <a:ext cx="10252075" cy="4260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6" name="文本框 5"/>
          <p:cNvSpPr txBox="1"/>
          <p:nvPr/>
        </p:nvSpPr>
        <p:spPr>
          <a:xfrm>
            <a:off x="4338320" y="542925"/>
            <a:ext cx="3801745" cy="460375"/>
          </a:xfrm>
          <a:prstGeom prst="rect">
            <a:avLst/>
          </a:prstGeom>
          <a:noFill/>
        </p:spPr>
        <p:txBody>
          <a:bodyPr wrap="square" rtlCol="0">
            <a:spAutoFit/>
          </a:bodyPr>
          <a:p>
            <a:r>
              <a:rPr lang="en-US" sz="2400" dirty="0">
                <a:solidFill>
                  <a:schemeClr val="bg1"/>
                </a:solidFill>
                <a:latin typeface="微软雅黑" panose="020B0503020204020204" pitchFamily="34" charset="-122"/>
                <a:ea typeface="微软雅黑" panose="020B0503020204020204" pitchFamily="34" charset="-122"/>
                <a:sym typeface="+mn-ea"/>
              </a:rPr>
              <a:t>GNU/Linux</a:t>
            </a:r>
            <a:r>
              <a:rPr lang="zh-CN" altLang="en-US" sz="2400" dirty="0">
                <a:solidFill>
                  <a:schemeClr val="bg1"/>
                </a:solidFill>
                <a:latin typeface="微软雅黑" panose="020B0503020204020204" pitchFamily="34" charset="-122"/>
                <a:ea typeface="微软雅黑" panose="020B0503020204020204" pitchFamily="34" charset="-122"/>
                <a:sym typeface="+mn-ea"/>
              </a:rPr>
              <a:t>开源系统背后</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1"/>
          <a:stretch>
            <a:fillRect/>
          </a:stretch>
        </p:blipFill>
        <p:spPr>
          <a:xfrm>
            <a:off x="1902460" y="1248410"/>
            <a:ext cx="8386445" cy="5133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6" name="文本框 5"/>
          <p:cNvSpPr txBox="1"/>
          <p:nvPr/>
        </p:nvSpPr>
        <p:spPr>
          <a:xfrm>
            <a:off x="4338320" y="542925"/>
            <a:ext cx="3801745" cy="460375"/>
          </a:xfrm>
          <a:prstGeom prst="rect">
            <a:avLst/>
          </a:prstGeom>
          <a:noFill/>
        </p:spPr>
        <p:txBody>
          <a:bodyPr wrap="square" rtlCol="0">
            <a:spAutoFit/>
          </a:bodyPr>
          <a:p>
            <a:r>
              <a:rPr lang="en-US" sz="2400" dirty="0">
                <a:solidFill>
                  <a:schemeClr val="bg1"/>
                </a:solidFill>
                <a:latin typeface="微软雅黑" panose="020B0503020204020204" pitchFamily="34" charset="-122"/>
                <a:ea typeface="微软雅黑" panose="020B0503020204020204" pitchFamily="34" charset="-122"/>
                <a:sym typeface="+mn-ea"/>
              </a:rPr>
              <a:t>GNU/Linux</a:t>
            </a:r>
            <a:r>
              <a:rPr lang="zh-CN" altLang="en-US" sz="2400" dirty="0">
                <a:solidFill>
                  <a:schemeClr val="bg1"/>
                </a:solidFill>
                <a:latin typeface="微软雅黑" panose="020B0503020204020204" pitchFamily="34" charset="-122"/>
                <a:ea typeface="微软雅黑" panose="020B0503020204020204" pitchFamily="34" charset="-122"/>
                <a:sym typeface="+mn-ea"/>
              </a:rPr>
              <a:t>开源系统背后</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5208905" y="2496185"/>
            <a:ext cx="1774190" cy="26282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心存敬畏</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汲取所需</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分享自我</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成就未来</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08430" y="3044825"/>
            <a:ext cx="9375140" cy="768350"/>
          </a:xfrm>
          <a:prstGeom prst="rect">
            <a:avLst/>
          </a:prstGeom>
          <a:noFill/>
        </p:spPr>
        <p:txBody>
          <a:bodyPr wrap="square" rtlCol="0">
            <a:spAutoFit/>
          </a:bodyPr>
          <a:lstStyle/>
          <a:p>
            <a:r>
              <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更多请 Join us, Growing together</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75" y="-1"/>
            <a:ext cx="12325350" cy="6866809"/>
          </a:xfrm>
          <a:prstGeom prst="rect">
            <a:avLst/>
          </a:prstGeom>
        </p:spPr>
      </p:pic>
      <p:pic>
        <p:nvPicPr>
          <p:cNvPr id="5" name="图片 4"/>
          <p:cNvPicPr>
            <a:picLocks noChangeAspect="1"/>
          </p:cNvPicPr>
          <p:nvPr/>
        </p:nvPicPr>
        <p:blipFill>
          <a:blip r:embed="rId2"/>
          <a:stretch>
            <a:fillRect/>
          </a:stretch>
        </p:blipFill>
        <p:spPr>
          <a:xfrm>
            <a:off x="2205355" y="957580"/>
            <a:ext cx="7781290" cy="5346700"/>
          </a:xfrm>
          <a:prstGeom prst="rect">
            <a:avLst/>
          </a:prstGeom>
        </p:spPr>
      </p:pic>
      <p:sp>
        <p:nvSpPr>
          <p:cNvPr id="6" name="文本框 5"/>
          <p:cNvSpPr txBox="1"/>
          <p:nvPr/>
        </p:nvSpPr>
        <p:spPr>
          <a:xfrm>
            <a:off x="112395" y="208915"/>
            <a:ext cx="4064000" cy="521970"/>
          </a:xfrm>
          <a:prstGeom prst="rect">
            <a:avLst/>
          </a:prstGeom>
          <a:noFill/>
        </p:spPr>
        <p:txBody>
          <a:bodyPr wrap="square" rtlCol="0">
            <a:spAutoFit/>
          </a:bodyPr>
          <a:p>
            <a:r>
              <a:rPr lang="en-US" altLang="zh-CN" sz="2800" dirty="0" smtClean="0">
                <a:solidFill>
                  <a:schemeClr val="tx1"/>
                </a:solidFill>
                <a:effectLst>
                  <a:outerShdw blurRad="38100" dist="19050" dir="2700000" algn="tl" rotWithShape="0">
                    <a:schemeClr val="dk1">
                      <a:alpha val="40000"/>
                    </a:schemeClr>
                  </a:outerShdw>
                </a:effectLst>
                <a:hlinkClick r:id="rId3"/>
              </a:rPr>
              <a:t>Qt</a:t>
            </a:r>
            <a:r>
              <a:rPr lang="zh-CN" altLang="en-US" sz="2800" dirty="0" smtClean="0">
                <a:solidFill>
                  <a:schemeClr val="tx1"/>
                </a:solidFill>
                <a:effectLst>
                  <a:outerShdw blurRad="38100" dist="19050" dir="2700000" algn="tl" rotWithShape="0">
                    <a:schemeClr val="dk1">
                      <a:alpha val="40000"/>
                    </a:schemeClr>
                  </a:outerShdw>
                </a:effectLst>
                <a:hlinkClick r:id="rId3"/>
              </a:rPr>
              <a:t>基础开发框架</a:t>
            </a:r>
            <a:r>
              <a:rPr lang="en-US" altLang="zh-CN" sz="2800" dirty="0" smtClean="0">
                <a:solidFill>
                  <a:schemeClr val="tx1"/>
                </a:solidFill>
                <a:effectLst>
                  <a:outerShdw blurRad="38100" dist="19050" dir="2700000" algn="tl" rotWithShape="0">
                    <a:schemeClr val="dk1">
                      <a:alpha val="40000"/>
                    </a:schemeClr>
                  </a:outerShdw>
                </a:effectLst>
                <a:hlinkClick r:id="rId3"/>
              </a:rPr>
              <a:t>QFramer</a:t>
            </a:r>
            <a:endParaRPr lang="en-US" altLang="zh-CN" sz="2800" dirty="0" smtClean="0">
              <a:solidFill>
                <a:schemeClr val="tx1"/>
              </a:solidFill>
              <a:effectLst>
                <a:outerShdw blurRad="38100" dist="19050" dir="2700000" algn="tl" rotWithShape="0">
                  <a:schemeClr val="dk1">
                    <a:alpha val="40000"/>
                  </a:schemeClr>
                </a:outerShdw>
              </a:effectLst>
              <a:hlinkClick r:id="rId3"/>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066540" y="501015"/>
            <a:ext cx="4058920" cy="618490"/>
          </a:xfrm>
        </p:spPr>
        <p:txBody>
          <a:bodyPr/>
          <a:p>
            <a:r>
              <a:rPr lang="en-US" altLang="zh-CN"/>
              <a:t>Join us, Growing together</a:t>
            </a:r>
            <a:endParaRPr lang="en-US" altLang="zh-CN"/>
          </a:p>
        </p:txBody>
      </p:sp>
      <p:pic>
        <p:nvPicPr>
          <p:cNvPr id="3" name="图片 2" descr="个人二维码"/>
          <p:cNvPicPr>
            <a:picLocks noChangeAspect="1"/>
          </p:cNvPicPr>
          <p:nvPr/>
        </p:nvPicPr>
        <p:blipFill>
          <a:blip r:embed="rId1"/>
          <a:stretch>
            <a:fillRect/>
          </a:stretch>
        </p:blipFill>
        <p:spPr>
          <a:xfrm>
            <a:off x="9430385" y="3846830"/>
            <a:ext cx="2499995" cy="2777490"/>
          </a:xfrm>
          <a:prstGeom prst="rect">
            <a:avLst/>
          </a:prstGeom>
        </p:spPr>
      </p:pic>
      <p:sp>
        <p:nvSpPr>
          <p:cNvPr id="4" name="文本框 3"/>
          <p:cNvSpPr txBox="1"/>
          <p:nvPr/>
        </p:nvSpPr>
        <p:spPr>
          <a:xfrm>
            <a:off x="3741420" y="1659255"/>
            <a:ext cx="4709160" cy="768350"/>
          </a:xfrm>
          <a:prstGeom prst="rect">
            <a:avLst/>
          </a:prstGeom>
          <a:noFill/>
        </p:spPr>
        <p:txBody>
          <a:bodyPr wrap="square" rtlCol="0">
            <a:spAutoFit/>
          </a:bodyPr>
          <a:p>
            <a:r>
              <a:rPr lang="zh-CN" altLang="en-US" sz="4400" b="1" dirty="0" smtClean="0">
                <a:solidFill>
                  <a:schemeClr val="bg1"/>
                </a:solidFill>
                <a:latin typeface="微软雅黑" panose="020B0503020204020204" pitchFamily="34" charset="-122"/>
                <a:ea typeface="微软雅黑" panose="020B0503020204020204" pitchFamily="34" charset="-122"/>
                <a:sym typeface="+mn-ea"/>
              </a:rPr>
              <a:t>保持一颗激情的心</a:t>
            </a:r>
            <a:endPar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3741420" y="4195445"/>
            <a:ext cx="4535805" cy="398780"/>
          </a:xfrm>
          <a:prstGeom prst="rect">
            <a:avLst/>
          </a:prstGeom>
          <a:noFill/>
        </p:spPr>
        <p:txBody>
          <a:bodyPr wrap="square" rtlCol="0">
            <a:spAutoFit/>
          </a:bodyPr>
          <a:p>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Github: dragondjf</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82550" y="6348730"/>
            <a:ext cx="4709160" cy="460375"/>
          </a:xfrm>
          <a:prstGeom prst="rect">
            <a:avLst/>
          </a:prstGeom>
          <a:noFill/>
        </p:spPr>
        <p:txBody>
          <a:bodyPr wrap="square" rtlCol="0">
            <a:spAutoFit/>
          </a:bodyPr>
          <a:p>
            <a:r>
              <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更多的分享请关注个人微信，加入</a:t>
            </a:r>
            <a:r>
              <a:rPr lang="zh-CN" altLang="en-US" sz="1200" b="1" dirty="0">
                <a:solidFill>
                  <a:srgbClr val="00B050"/>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图解</a:t>
            </a:r>
            <a:r>
              <a:rPr lang="en-US" altLang="zh-CN" sz="1200" b="1" dirty="0">
                <a:solidFill>
                  <a:srgbClr val="00B050"/>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Linux</a:t>
            </a:r>
            <a:r>
              <a:rPr lang="zh-CN" altLang="en-US" sz="1200" b="1" dirty="0">
                <a:solidFill>
                  <a:srgbClr val="00B050"/>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操作系统社区</a:t>
            </a:r>
            <a:r>
              <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，获取最新的图解分享，分享成就未来，你值得拥有。</a:t>
            </a:r>
            <a:endPar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58750" y="3158490"/>
            <a:ext cx="2182495" cy="2988945"/>
          </a:xfrm>
          <a:prstGeom prst="rect">
            <a:avLst/>
          </a:prstGeom>
        </p:spPr>
      </p:pic>
      <p:sp>
        <p:nvSpPr>
          <p:cNvPr id="8" name="文本框 7"/>
          <p:cNvSpPr txBox="1"/>
          <p:nvPr/>
        </p:nvSpPr>
        <p:spPr>
          <a:xfrm>
            <a:off x="3741420" y="3158490"/>
            <a:ext cx="4709160" cy="398780"/>
          </a:xfrm>
          <a:prstGeom prst="rect">
            <a:avLst/>
          </a:prstGeom>
          <a:noFill/>
        </p:spPr>
        <p:txBody>
          <a:bodyPr wrap="square" rtlCol="0">
            <a:spAutoFit/>
          </a:bodyPr>
          <a:p>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简书</a:t>
            </a:r>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丁江锋</a:t>
            </a:r>
            <a:endPar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3741420" y="3692525"/>
            <a:ext cx="5221605" cy="398780"/>
          </a:xfrm>
          <a:prstGeom prst="rect">
            <a:avLst/>
          </a:prstGeom>
          <a:noFill/>
        </p:spPr>
        <p:txBody>
          <a:bodyPr wrap="square" rtlCol="0">
            <a:spAutoFit/>
          </a:bodyPr>
          <a:p>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微博</a:t>
            </a:r>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图解</a:t>
            </a:r>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IT-Linux-Python-Qt-Web-IoT</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3741420" y="4672330"/>
            <a:ext cx="4535805" cy="398780"/>
          </a:xfrm>
          <a:prstGeom prst="rect">
            <a:avLst/>
          </a:prstGeom>
          <a:noFill/>
        </p:spPr>
        <p:txBody>
          <a:bodyPr wrap="square" rtlCol="0">
            <a:spAutoFit/>
          </a:bodyPr>
          <a:p>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Email: ding465398889@163.com</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sym typeface="+mn-ea"/>
              </a:rPr>
              <a:t>目录</a:t>
            </a:r>
            <a:endParaRPr lang="zh-CN" altLang="en-US" sz="4000" b="1" dirty="0">
              <a:solidFill>
                <a:schemeClr val="bg1"/>
              </a:solidFill>
            </a:endParaRPr>
          </a:p>
        </p:txBody>
      </p:sp>
      <p:grpSp>
        <p:nvGrpSpPr>
          <p:cNvPr id="3" name="组合 2"/>
          <p:cNvGrpSpPr/>
          <p:nvPr/>
        </p:nvGrpSpPr>
        <p:grpSpPr>
          <a:xfrm>
            <a:off x="5591175" y="990600"/>
            <a:ext cx="781050" cy="768350"/>
            <a:chOff x="5591175" y="990600"/>
            <a:chExt cx="781050" cy="768350"/>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8350"/>
            </a:xfrm>
            <a:prstGeom prst="rect">
              <a:avLst/>
            </a:prstGeom>
            <a:noFill/>
          </p:spPr>
          <p:txBody>
            <a:bodyPr wrap="square" rtlCol="0">
              <a:spAutoFit/>
            </a:bodyPr>
            <a:lstStyle/>
            <a:p>
              <a:r>
                <a:rPr lang="en-US" altLang="zh-CN" sz="4400" dirty="0" smtClean="0">
                  <a:solidFill>
                    <a:schemeClr val="bg1"/>
                  </a:solidFill>
                </a:rPr>
                <a:t>09</a:t>
              </a:r>
              <a:endParaRPr lang="zh-CN" altLang="en-US" sz="4400" dirty="0">
                <a:solidFill>
                  <a:schemeClr val="bg1"/>
                </a:solidFill>
              </a:endParaRPr>
            </a:p>
          </p:txBody>
        </p:sp>
      </p:grpSp>
      <p:grpSp>
        <p:nvGrpSpPr>
          <p:cNvPr id="6" name="组合 5"/>
          <p:cNvGrpSpPr/>
          <p:nvPr/>
        </p:nvGrpSpPr>
        <p:grpSpPr>
          <a:xfrm>
            <a:off x="5591175" y="2381250"/>
            <a:ext cx="781050" cy="787400"/>
            <a:chOff x="5591175" y="2381250"/>
            <a:chExt cx="781050" cy="787400"/>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8350"/>
            </a:xfrm>
            <a:prstGeom prst="rect">
              <a:avLst/>
            </a:prstGeom>
            <a:noFill/>
          </p:spPr>
          <p:txBody>
            <a:bodyPr wrap="square" rtlCol="0">
              <a:spAutoFit/>
            </a:bodyPr>
            <a:lstStyle/>
            <a:p>
              <a:r>
                <a:rPr lang="en-US" altLang="zh-CN" sz="4400" dirty="0">
                  <a:solidFill>
                    <a:schemeClr val="bg1"/>
                  </a:solidFill>
                </a:rPr>
                <a:t>10</a:t>
              </a:r>
              <a:endParaRPr lang="en-US" altLang="zh-CN" sz="4400" dirty="0">
                <a:solidFill>
                  <a:schemeClr val="bg1"/>
                </a:solidFill>
              </a:endParaRPr>
            </a:p>
          </p:txBody>
        </p:sp>
      </p:grpSp>
      <p:grpSp>
        <p:nvGrpSpPr>
          <p:cNvPr id="9" name="组合 8"/>
          <p:cNvGrpSpPr/>
          <p:nvPr/>
        </p:nvGrpSpPr>
        <p:grpSpPr>
          <a:xfrm>
            <a:off x="5591175" y="3771900"/>
            <a:ext cx="781050" cy="806450"/>
            <a:chOff x="5591175" y="3771900"/>
            <a:chExt cx="781050" cy="806450"/>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8350"/>
            </a:xfrm>
            <a:prstGeom prst="rect">
              <a:avLst/>
            </a:prstGeom>
            <a:noFill/>
          </p:spPr>
          <p:txBody>
            <a:bodyPr wrap="square" rtlCol="0">
              <a:spAutoFit/>
            </a:bodyPr>
            <a:lstStyle/>
            <a:p>
              <a:r>
                <a:rPr lang="en-US" altLang="zh-CN" sz="4400" dirty="0">
                  <a:solidFill>
                    <a:schemeClr val="bg1"/>
                  </a:solidFill>
                </a:rPr>
                <a:t>11</a:t>
              </a:r>
              <a:endParaRPr lang="en-US" altLang="zh-CN" sz="4400" dirty="0">
                <a:solidFill>
                  <a:schemeClr val="bg1"/>
                </a:solidFill>
              </a:endParaRPr>
            </a:p>
          </p:txBody>
        </p:sp>
      </p:grpSp>
      <p:grpSp>
        <p:nvGrpSpPr>
          <p:cNvPr id="12" name="组合 11"/>
          <p:cNvGrpSpPr/>
          <p:nvPr/>
        </p:nvGrpSpPr>
        <p:grpSpPr>
          <a:xfrm>
            <a:off x="5591175" y="5162550"/>
            <a:ext cx="781050" cy="779959"/>
            <a:chOff x="5591175" y="5162550"/>
            <a:chExt cx="781050" cy="779959"/>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8350"/>
            </a:xfrm>
            <a:prstGeom prst="rect">
              <a:avLst/>
            </a:prstGeom>
            <a:noFill/>
          </p:spPr>
          <p:txBody>
            <a:bodyPr wrap="square" rtlCol="0">
              <a:spAutoFit/>
            </a:bodyPr>
            <a:lstStyle/>
            <a:p>
              <a:r>
                <a:rPr lang="en-US" altLang="zh-CN" sz="4400" dirty="0" smtClean="0">
                  <a:solidFill>
                    <a:schemeClr val="bg1"/>
                  </a:solidFill>
                </a:rPr>
                <a:t>12</a:t>
              </a:r>
              <a:endParaRPr lang="zh-CN" altLang="en-US" sz="4400" dirty="0">
                <a:solidFill>
                  <a:schemeClr val="bg1"/>
                </a:solidFill>
              </a:endParaRPr>
            </a:p>
          </p:txBody>
        </p:sp>
      </p:grpSp>
      <p:sp>
        <p:nvSpPr>
          <p:cNvPr id="15" name="文本框 14"/>
          <p:cNvSpPr txBox="1"/>
          <p:nvPr/>
        </p:nvSpPr>
        <p:spPr>
          <a:xfrm>
            <a:off x="6724650" y="1109980"/>
            <a:ext cx="4507865"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sym typeface="+mn-ea"/>
              </a:rPr>
              <a:t>项目管理和持续集成工具链</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的周边轶事</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图解开源协议的前世今生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参考目录</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6595" y="2378710"/>
            <a:ext cx="1946275" cy="1568450"/>
          </a:xfrm>
          <a:prstGeom prst="rect">
            <a:avLst/>
          </a:prstGeom>
          <a:noFill/>
        </p:spPr>
        <p:txBody>
          <a:bodyPr wrap="square" rtlCol="0">
            <a:spAutoFit/>
          </a:bodyPr>
          <a:lstStyle/>
          <a:p>
            <a:r>
              <a:rPr lang="en-US" altLang="zh-CN" sz="9600" b="1" dirty="0">
                <a:solidFill>
                  <a:schemeClr val="bg1"/>
                </a:solidFill>
              </a:rPr>
              <a:t>10</a:t>
            </a:r>
            <a:endParaRPr lang="en-US" altLang="zh-CN" sz="9600" b="1" dirty="0">
              <a:solidFill>
                <a:schemeClr val="bg1"/>
              </a:solidFill>
            </a:endParaRPr>
          </a:p>
        </p:txBody>
      </p:sp>
      <p:sp>
        <p:nvSpPr>
          <p:cNvPr id="3" name="文本框 2"/>
          <p:cNvSpPr txBox="1"/>
          <p:nvPr/>
        </p:nvSpPr>
        <p:spPr>
          <a:xfrm>
            <a:off x="5851525" y="2778760"/>
            <a:ext cx="6050915"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sym typeface="+mn-ea"/>
              </a:rPr>
              <a:t>Linux</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的周边轶事</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00270" y="542925"/>
            <a:ext cx="27933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名人堂和组织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2564765" y="2115185"/>
            <a:ext cx="7063740" cy="26282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这里面主要涉及</a:t>
            </a:r>
            <a:r>
              <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Linux</a:t>
            </a: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相关和互联网相关的名人，世界因为他们而美好，借此</a:t>
            </a:r>
            <a:r>
              <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PPT</a:t>
            </a: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向这些为世界作出巨大贡献的先辈致敬！</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699635" y="501015"/>
            <a:ext cx="27933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Dennis Ritchie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558915" y="2056765"/>
            <a:ext cx="5115560" cy="29457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丹尼斯·里奇</a:t>
            </a:r>
            <a:r>
              <a:rPr lang="zh-CN" altLang="en-US" dirty="0">
                <a:solidFill>
                  <a:schemeClr val="bg1"/>
                </a:solidFill>
                <a:latin typeface="微软雅黑" panose="020B0503020204020204" pitchFamily="34" charset="-122"/>
                <a:ea typeface="微软雅黑" panose="020B0503020204020204" pitchFamily="34" charset="-122"/>
              </a:rPr>
              <a:t>，C语言之父，UNIX之父。曾担任朗讯科技公司贝尔实验室下属的计算机科学研究中心系统软件研究部的主任一职。1978年与布莱恩·科尔尼干（Brian W. Kernighan）一起出版了名著《C程序设计语言（The C Programming Language）》。此书已翻译成多种语言，被誉为c语言的圣经。2011年10月12日（北京时间为10月13日），丹尼斯·里奇去世，享年70岁。</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90805" y="1912620"/>
            <a:ext cx="6179185" cy="3305810"/>
          </a:xfrm>
          <a:prstGeom prst="rect">
            <a:avLst/>
          </a:prstGeom>
        </p:spPr>
      </p:pic>
      <p:sp>
        <p:nvSpPr>
          <p:cNvPr id="11" name="文本框 10"/>
          <p:cNvSpPr txBox="1"/>
          <p:nvPr/>
        </p:nvSpPr>
        <p:spPr>
          <a:xfrm>
            <a:off x="90805" y="82550"/>
            <a:ext cx="1564640"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语言之父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699635" y="501015"/>
            <a:ext cx="27933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Linus  Torvald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9" name="图片 8"/>
          <p:cNvPicPr>
            <a:picLocks noChangeAspect="1"/>
          </p:cNvPicPr>
          <p:nvPr/>
        </p:nvPicPr>
        <p:blipFill>
          <a:blip r:embed="rId1"/>
          <a:stretch>
            <a:fillRect/>
          </a:stretch>
        </p:blipFill>
        <p:spPr>
          <a:xfrm>
            <a:off x="57150" y="1666875"/>
            <a:ext cx="6265545" cy="3524885"/>
          </a:xfrm>
          <a:prstGeom prst="rect">
            <a:avLst/>
          </a:prstGeom>
        </p:spPr>
      </p:pic>
      <p:sp>
        <p:nvSpPr>
          <p:cNvPr id="10" name="文本框 9"/>
          <p:cNvSpPr txBox="1"/>
          <p:nvPr/>
        </p:nvSpPr>
        <p:spPr>
          <a:xfrm>
            <a:off x="6558915" y="2056765"/>
            <a:ext cx="5115560" cy="29457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林纳斯·本纳第克特·托瓦兹</a:t>
            </a:r>
            <a:r>
              <a:rPr lang="zh-CN" altLang="en-US" dirty="0">
                <a:solidFill>
                  <a:schemeClr val="bg1"/>
                </a:solidFill>
                <a:latin typeface="微软雅黑" panose="020B0503020204020204" pitchFamily="34" charset="-122"/>
                <a:ea typeface="微软雅黑" panose="020B0503020204020204" pitchFamily="34" charset="-122"/>
              </a:rPr>
              <a:t>（瑞典语：Linus Benedict Torvalds，瑞典语：[ˈliːn.ɵs ˈtuːr.valds]  聆听，1969年12月28日－），生于芬兰赫尔辛基市，拥有美国国籍，Linux内核的最早作者，随后发起了这个开源项目，担任Linux内核的首要架构师与专案协调者，是当今世界最著名的电脑程序员、黑客之一。他还发起了Git这个开源项目，并为主要的开发者</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0805" y="82550"/>
            <a:ext cx="1442720"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45585" y="542925"/>
            <a:ext cx="543306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Richard Matthew Stallman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558915" y="2056765"/>
            <a:ext cx="5115560" cy="330581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理查德·马修·斯托曼</a:t>
            </a:r>
            <a:r>
              <a:rPr lang="zh-CN" altLang="en-US" dirty="0">
                <a:solidFill>
                  <a:schemeClr val="bg1"/>
                </a:solidFill>
                <a:latin typeface="微软雅黑" panose="020B0503020204020204" pitchFamily="34" charset="-122"/>
                <a:ea typeface="微软雅黑" panose="020B0503020204020204" pitchFamily="34" charset="-122"/>
              </a:rPr>
              <a:t>（Richard Matthew Stallman, RMS，生于1953年），自由软件运动的精神领袖、GNU计划以及自由软件基金会（Free Software Foundation）的创立者、著名黑客。他的主要成就包括Emacs及后来的GNU Emacs，GNU C 编译器及GNU 调试器。 他所写作的GNU通用公共许可证（GNU GPL）是世上最广为采用的自由软件许可证，为copyleft观念开拓出一条崭新的道路。</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080" y="1553210"/>
            <a:ext cx="6366510" cy="4250055"/>
          </a:xfrm>
          <a:prstGeom prst="rect">
            <a:avLst/>
          </a:prstGeom>
        </p:spPr>
      </p:pic>
      <p:sp>
        <p:nvSpPr>
          <p:cNvPr id="11" name="文本框 10"/>
          <p:cNvSpPr txBox="1"/>
          <p:nvPr/>
        </p:nvSpPr>
        <p:spPr>
          <a:xfrm>
            <a:off x="90805"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自由软件之父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自定义 43">
      <a:dk1>
        <a:sysClr val="windowText" lastClr="000000"/>
      </a:dk1>
      <a:lt1>
        <a:sysClr val="window" lastClr="FFFFFF"/>
      </a:lt1>
      <a:dk2>
        <a:srgbClr val="44546A"/>
      </a:dk2>
      <a:lt2>
        <a:srgbClr val="E7E6E6"/>
      </a:lt2>
      <a:accent1>
        <a:srgbClr val="00F2C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4957</Words>
  <Application>WPS 演示</Application>
  <PresentationFormat>宽屏</PresentationFormat>
  <Paragraphs>302</Paragraphs>
  <Slides>36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Arial</vt:lpstr>
      <vt:lpstr>宋体</vt:lpstr>
      <vt:lpstr>Wingdings</vt:lpstr>
      <vt:lpstr>Segoe UI Light</vt:lpstr>
      <vt:lpstr>微软雅黑</vt:lpstr>
      <vt:lpstr>Wingdings</vt:lpstr>
      <vt:lpstr>Calibri</vt:lpstr>
      <vt:lpstr>Arial Unicode MS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丁江锋</cp:lastModifiedBy>
  <cp:revision>57</cp:revision>
  <dcterms:created xsi:type="dcterms:W3CDTF">2015-07-31T08:15:00Z</dcterms:created>
  <dcterms:modified xsi:type="dcterms:W3CDTF">2018-10-04T14:38:45Z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